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90" r:id="rId3"/>
    <p:sldId id="302" r:id="rId4"/>
    <p:sldId id="309" r:id="rId5"/>
    <p:sldId id="336" r:id="rId6"/>
    <p:sldId id="312" r:id="rId7"/>
    <p:sldId id="292" r:id="rId8"/>
    <p:sldId id="335" r:id="rId9"/>
    <p:sldId id="334" r:id="rId10"/>
    <p:sldId id="324" r:id="rId11"/>
    <p:sldId id="256" r:id="rId12"/>
    <p:sldId id="396" r:id="rId13"/>
    <p:sldId id="275" r:id="rId14"/>
    <p:sldId id="402" r:id="rId15"/>
    <p:sldId id="410" r:id="rId16"/>
    <p:sldId id="280" r:id="rId17"/>
    <p:sldId id="287" r:id="rId18"/>
    <p:sldId id="297" r:id="rId19"/>
    <p:sldId id="265" r:id="rId20"/>
    <p:sldId id="258" r:id="rId21"/>
    <p:sldId id="644" r:id="rId22"/>
    <p:sldId id="653" r:id="rId23"/>
    <p:sldId id="652" r:id="rId24"/>
    <p:sldId id="301" r:id="rId25"/>
    <p:sldId id="330" r:id="rId26"/>
    <p:sldId id="298" r:id="rId27"/>
    <p:sldId id="340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8FA"/>
    <a:srgbClr val="E9EA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94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C69BA-F7E8-42BD-B5DF-A0C67742A84C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171AA-BB8D-4EED-8A20-90D15411D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03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845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1C09-4B17-B4CD-297C-1F9A49457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D61428-3C33-46C4-8929-858FDA0AA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0A60EF1-B2EA-953F-4AB4-E514C359F3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de-DE" sz="1400" dirty="0"/>
              <a:t>Rot liegt, lila wird in 2026 noch ausgebaut, KWP empfiehlt ggf. weiteren Ausbau</a:t>
            </a:r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EB555D-F687-413D-C5CC-0A549410E0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864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2675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580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97DE5-09B5-8DBE-7B79-FDDB2CD72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91FB3E1-6AB0-9CD1-04AE-E6D96BA6B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7792ABB-B6AF-0C50-CC47-673FD83AC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779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C690B-9E91-9661-C4E3-4E7D542A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7F772B-31FC-6552-DF36-ECEA73AA56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06EA67B-E358-C3A9-1427-5495D820B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1885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11573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64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76141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de-DE" sz="1800" dirty="0">
              <a:solidFill>
                <a:schemeClr val="tx1"/>
              </a:solidFill>
              <a:effectLst/>
              <a:latin typeface="Lucida Grande"/>
              <a:ea typeface="Lucida Grande"/>
              <a:cs typeface="Lucida Grande"/>
              <a:sym typeface="Lucida Gran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3872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641A9-342D-E26E-23A9-A50EAB301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0BF9EF3-53C8-A4BF-E7E4-67BB434E3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2EFCFC2-BD05-1911-A452-0C03166FF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5F8464-6BDF-6B41-9E40-B64C11FB90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2387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7918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69D91-2591-262A-8DA5-3157BEDD4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89C3DF-5CE6-9510-85B5-22E1317B89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A14C4A7-FC07-D7D6-0FD0-4BA18115B2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6D513C-A34D-8D68-6B3D-956E359B54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0297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09C58-3C69-2C04-1AB1-DFB4549F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C7D5458-86F5-A451-BCCF-FB7C6B048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1836C3A-A668-6761-6B86-BDB264987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F084EA-D643-D4F8-19C7-96C23C7931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1980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F45DD-46FF-5C55-5013-746F16AE1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4DDDC82-80B5-F8E4-43EE-90917758DA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264295-0FA5-A7BB-D650-259043989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FFEACC-3BE1-9E2C-BF3D-85E4159951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404A15-FA07-44F0-89CB-F85046AD984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31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D8B8D-A7C8-E0B4-A670-0E401283C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56728EF-F3B8-348D-EA36-9E525864B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089825E-8C20-2435-604D-00494115E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7E7110-5AE4-1D79-A7D9-7B53BC4A0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8344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263F7-DE20-FB6C-6AED-59A761787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A083FBC-E14C-4080-E2E4-F5FA2CC6F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2975B65-C806-11D1-EF78-9FC428365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de-DE" sz="1400" dirty="0"/>
              <a:t>Hier sind mögliche Wärmequellen „der Zukunft“ aufgeführt</a:t>
            </a:r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C440CC-4CBD-2858-334D-4A0FE38A1D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046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C600D-CFE8-E1D9-34B7-4D31A153F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0F520D2-CCC8-189E-2A2B-8CB965DB7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AE03DB4-1202-2602-E14A-5ABA66306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de-DE" sz="1400" dirty="0"/>
              <a:t>Besonders im Westen z.Z. fast ausschließlich Öl, aber sehr dünn besiedelt </a:t>
            </a:r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40C1B4-E0BC-A73F-21C4-DAD0B4EF2A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1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C69CE-193F-1C9B-3892-D99CF7A25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B416AFA-A1A3-CB29-A6E8-CE5989214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9AA0931-A111-065D-DC3E-E69D19AEC8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E4BE44-E533-7288-F227-C040E2AFE7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404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892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br>
              <a:rPr lang="de-DE" sz="1400" dirty="0"/>
            </a:br>
            <a:endParaRPr lang="de-DE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4A15-FA07-44F0-89CB-F85046AD984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61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DCBA48-A711-66C2-B8CB-94C7DE749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9C9672E-9AA9-56BC-8E20-3D2EF6E7D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8C0DE8-8A2E-3AFF-6D33-EFB958D1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E4EDA-B1AC-368F-C566-777AFEFA1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B95571-8A1A-6349-8A7D-46BBDCE5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81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D319D-6B3F-441B-8BBF-B32120689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CE25E0-40C7-DA65-548D-138EF28D1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430F03-55A7-7FC3-C7DA-EB2A78387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FD9CED-E986-4234-614A-B9A80400F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7513C9-E8E0-FF7E-7202-EBA0BC34A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874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C1864E0-0241-D9E4-126D-A99E187DE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8956EC-0EFA-60CA-AB32-8B1FFAE9E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58B160-77DF-F19F-A7B1-77C272E3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F5CB7F-0907-7F1D-07C6-320A337AB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E98999-E6B6-C6B6-A7EA-FC113CA8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893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" descr="Ein Bild, das draußen, Gebäude, Spur, Straße enthält.&#10;&#10;Automatisch generierte Beschreibung">
            <a:extLst>
              <a:ext uri="{FF2B5EF4-FFF2-40B4-BE49-F238E27FC236}">
                <a16:creationId xmlns:a16="http://schemas.microsoft.com/office/drawing/2014/main" id="{50F97948-6B59-4BFD-A1D6-80F7A1699A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526196C7-A0CC-4F54-9A17-00AB4511B111}"/>
              </a:ext>
            </a:extLst>
          </p:cNvPr>
          <p:cNvSpPr/>
          <p:nvPr userDrawn="1"/>
        </p:nvSpPr>
        <p:spPr>
          <a:xfrm>
            <a:off x="431801" y="4607985"/>
            <a:ext cx="5856817" cy="1797049"/>
          </a:xfrm>
          <a:prstGeom prst="rect">
            <a:avLst/>
          </a:prstGeom>
          <a:solidFill>
            <a:srgbClr val="009A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7EF8F9C-41E3-4B2C-9644-1D7C3CAAC441}"/>
              </a:ext>
            </a:extLst>
          </p:cNvPr>
          <p:cNvSpPr/>
          <p:nvPr userDrawn="1"/>
        </p:nvSpPr>
        <p:spPr>
          <a:xfrm>
            <a:off x="6288618" y="4607985"/>
            <a:ext cx="5903383" cy="1797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2F895853-6D36-498B-A676-8953240BD53F}"/>
              </a:ext>
            </a:extLst>
          </p:cNvPr>
          <p:cNvSpPr/>
          <p:nvPr userDrawn="1"/>
        </p:nvSpPr>
        <p:spPr>
          <a:xfrm flipH="1">
            <a:off x="912285" y="4032251"/>
            <a:ext cx="383116" cy="575733"/>
          </a:xfrm>
          <a:prstGeom prst="rtTriangle">
            <a:avLst/>
          </a:prstGeom>
          <a:solidFill>
            <a:srgbClr val="009AA7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pic>
        <p:nvPicPr>
          <p:cNvPr id="9" name="Grafik 5">
            <a:extLst>
              <a:ext uri="{FF2B5EF4-FFF2-40B4-BE49-F238E27FC236}">
                <a16:creationId xmlns:a16="http://schemas.microsoft.com/office/drawing/2014/main" id="{F0DB1A5F-F8C3-4F77-A600-63DEA8F021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6867" y="5492751"/>
            <a:ext cx="1693333" cy="59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6464285" y="5876794"/>
            <a:ext cx="2744896" cy="336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719403" y="4965171"/>
            <a:ext cx="5280587" cy="575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719403" y="5629342"/>
            <a:ext cx="5280587" cy="668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6891425"/>
      </p:ext>
    </p:extLst>
  </p:cSld>
  <p:clrMapOvr>
    <a:masterClrMapping/>
  </p:clrMapOvr>
  <p:transition spd="med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m 4">
            <a:extLst>
              <a:ext uri="{FF2B5EF4-FFF2-40B4-BE49-F238E27FC236}">
                <a16:creationId xmlns:a16="http://schemas.microsoft.com/office/drawing/2014/main" id="{DB179FC5-44B0-4D25-93E9-534F1A9FBB36}"/>
              </a:ext>
            </a:extLst>
          </p:cNvPr>
          <p:cNvSpPr/>
          <p:nvPr userDrawn="1"/>
        </p:nvSpPr>
        <p:spPr>
          <a:xfrm>
            <a:off x="3790951" y="-12700"/>
            <a:ext cx="480483" cy="550333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903FE91-B1AA-4908-868E-A93552F1DF0E}"/>
              </a:ext>
            </a:extLst>
          </p:cNvPr>
          <p:cNvSpPr/>
          <p:nvPr userDrawn="1"/>
        </p:nvSpPr>
        <p:spPr>
          <a:xfrm>
            <a:off x="0" y="-12700"/>
            <a:ext cx="4032251" cy="550333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431371" y="160993"/>
            <a:ext cx="4032448" cy="3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431370" y="1796819"/>
            <a:ext cx="10177132" cy="4512501"/>
          </a:xfrm>
          <a:prstGeom prst="rect">
            <a:avLst/>
          </a:prstGeom>
        </p:spPr>
        <p:txBody>
          <a:bodyPr/>
          <a:lstStyle>
            <a:lvl1pPr marL="228594" indent="-228594">
              <a:lnSpc>
                <a:spcPct val="110000"/>
              </a:lnSpc>
              <a:buClr>
                <a:srgbClr val="009AA7"/>
              </a:buClr>
              <a:buFont typeface="Wingdings" pitchFamily="2" charset="2"/>
              <a:buChar char="§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349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31371" y="932723"/>
            <a:ext cx="10177131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57064808"/>
      </p:ext>
    </p:extLst>
  </p:cSld>
  <p:clrMapOvr>
    <a:masterClrMapping/>
  </p:clrMapOvr>
  <p:transition spd="med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/1_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 5">
            <a:extLst>
              <a:ext uri="{FF2B5EF4-FFF2-40B4-BE49-F238E27FC236}">
                <a16:creationId xmlns:a16="http://schemas.microsoft.com/office/drawing/2014/main" id="{7354A102-6956-4B43-AFB8-0CB2D4555F9B}"/>
              </a:ext>
            </a:extLst>
          </p:cNvPr>
          <p:cNvSpPr/>
          <p:nvPr userDrawn="1"/>
        </p:nvSpPr>
        <p:spPr>
          <a:xfrm>
            <a:off x="3790951" y="-12700"/>
            <a:ext cx="480483" cy="550333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B99AAE8-B14E-4A55-AA3F-4880785C9ECA}"/>
              </a:ext>
            </a:extLst>
          </p:cNvPr>
          <p:cNvSpPr/>
          <p:nvPr userDrawn="1"/>
        </p:nvSpPr>
        <p:spPr>
          <a:xfrm>
            <a:off x="0" y="-12700"/>
            <a:ext cx="4032251" cy="550333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431371" y="160993"/>
            <a:ext cx="4032448" cy="3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431370" y="1796820"/>
            <a:ext cx="7728375" cy="3839633"/>
          </a:xfrm>
          <a:prstGeom prst="rect">
            <a:avLst/>
          </a:prstGeom>
        </p:spPr>
        <p:txBody>
          <a:bodyPr/>
          <a:lstStyle>
            <a:lvl1pPr marL="228594" indent="-228594">
              <a:lnSpc>
                <a:spcPct val="110000"/>
              </a:lnSpc>
              <a:buClr>
                <a:srgbClr val="009AA7"/>
              </a:buClr>
              <a:buFont typeface="Wingdings" pitchFamily="2" charset="2"/>
              <a:buChar char="§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349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31371" y="932723"/>
            <a:ext cx="7728373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4"/>
          </p:nvPr>
        </p:nvSpPr>
        <p:spPr>
          <a:xfrm>
            <a:off x="8145574" y="-15471"/>
            <a:ext cx="4063892" cy="6886353"/>
          </a:xfrm>
          <a:custGeom>
            <a:avLst/>
            <a:gdLst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616528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558721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58721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75050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77965"/>
              <a:gd name="connsiteY0" fmla="*/ 5143500 h 5143500"/>
              <a:gd name="connsiteX1" fmla="*/ 1078798 w 4577965"/>
              <a:gd name="connsiteY1" fmla="*/ 0 h 5143500"/>
              <a:gd name="connsiteX2" fmla="*/ 4575050 w 4577965"/>
              <a:gd name="connsiteY2" fmla="*/ 0 h 5143500"/>
              <a:gd name="connsiteX3" fmla="*/ 4577965 w 4577965"/>
              <a:gd name="connsiteY3" fmla="*/ 5143500 h 5143500"/>
              <a:gd name="connsiteX4" fmla="*/ 0 w 4577965"/>
              <a:gd name="connsiteY4" fmla="*/ 5143500 h 5143500"/>
              <a:gd name="connsiteX0" fmla="*/ 0 w 4582645"/>
              <a:gd name="connsiteY0" fmla="*/ 5162238 h 5162238"/>
              <a:gd name="connsiteX1" fmla="*/ 1078798 w 4582645"/>
              <a:gd name="connsiteY1" fmla="*/ 18738 h 5162238"/>
              <a:gd name="connsiteX2" fmla="*/ 4582546 w 4582645"/>
              <a:gd name="connsiteY2" fmla="*/ 0 h 5162238"/>
              <a:gd name="connsiteX3" fmla="*/ 4577965 w 4582645"/>
              <a:gd name="connsiteY3" fmla="*/ 5162238 h 5162238"/>
              <a:gd name="connsiteX4" fmla="*/ 0 w 4582645"/>
              <a:gd name="connsiteY4" fmla="*/ 5162238 h 5162238"/>
              <a:gd name="connsiteX0" fmla="*/ 0 w 4579008"/>
              <a:gd name="connsiteY0" fmla="*/ 5143501 h 5143501"/>
              <a:gd name="connsiteX1" fmla="*/ 1078798 w 4579008"/>
              <a:gd name="connsiteY1" fmla="*/ 1 h 5143501"/>
              <a:gd name="connsiteX2" fmla="*/ 4578799 w 4579008"/>
              <a:gd name="connsiteY2" fmla="*/ 0 h 5143501"/>
              <a:gd name="connsiteX3" fmla="*/ 4577965 w 4579008"/>
              <a:gd name="connsiteY3" fmla="*/ 5143501 h 5143501"/>
              <a:gd name="connsiteX4" fmla="*/ 0 w 4579008"/>
              <a:gd name="connsiteY4" fmla="*/ 5143501 h 5143501"/>
              <a:gd name="connsiteX0" fmla="*/ 0 w 4579008"/>
              <a:gd name="connsiteY0" fmla="*/ 5146676 h 5146676"/>
              <a:gd name="connsiteX1" fmla="*/ 1078798 w 4579008"/>
              <a:gd name="connsiteY1" fmla="*/ 3176 h 5146676"/>
              <a:gd name="connsiteX2" fmla="*/ 4578799 w 4579008"/>
              <a:gd name="connsiteY2" fmla="*/ 0 h 5146676"/>
              <a:gd name="connsiteX3" fmla="*/ 4577965 w 4579008"/>
              <a:gd name="connsiteY3" fmla="*/ 5146676 h 5146676"/>
              <a:gd name="connsiteX4" fmla="*/ 0 w 4579008"/>
              <a:gd name="connsiteY4" fmla="*/ 5146676 h 5146676"/>
              <a:gd name="connsiteX0" fmla="*/ 0 w 4578799"/>
              <a:gd name="connsiteY0" fmla="*/ 5146676 h 5162625"/>
              <a:gd name="connsiteX1" fmla="*/ 1078798 w 4578799"/>
              <a:gd name="connsiteY1" fmla="*/ 3176 h 5162625"/>
              <a:gd name="connsiteX2" fmla="*/ 4578799 w 4578799"/>
              <a:gd name="connsiteY2" fmla="*/ 0 h 5162625"/>
              <a:gd name="connsiteX3" fmla="*/ 3036245 w 4578799"/>
              <a:gd name="connsiteY3" fmla="*/ 5162625 h 5162625"/>
              <a:gd name="connsiteX4" fmla="*/ 0 w 4578799"/>
              <a:gd name="connsiteY4" fmla="*/ 5146676 h 5162625"/>
              <a:gd name="connsiteX0" fmla="*/ 0 w 3037287"/>
              <a:gd name="connsiteY0" fmla="*/ 5143500 h 5159449"/>
              <a:gd name="connsiteX1" fmla="*/ 1078798 w 3037287"/>
              <a:gd name="connsiteY1" fmla="*/ 0 h 5159449"/>
              <a:gd name="connsiteX2" fmla="*/ 3037078 w 3037287"/>
              <a:gd name="connsiteY2" fmla="*/ 2140 h 5159449"/>
              <a:gd name="connsiteX3" fmla="*/ 3036245 w 3037287"/>
              <a:gd name="connsiteY3" fmla="*/ 5159449 h 5159449"/>
              <a:gd name="connsiteX4" fmla="*/ 0 w 3037287"/>
              <a:gd name="connsiteY4" fmla="*/ 5143500 h 5159449"/>
              <a:gd name="connsiteX0" fmla="*/ 0 w 3047919"/>
              <a:gd name="connsiteY0" fmla="*/ 5164765 h 5164765"/>
              <a:gd name="connsiteX1" fmla="*/ 1089430 w 3047919"/>
              <a:gd name="connsiteY1" fmla="*/ 0 h 5164765"/>
              <a:gd name="connsiteX2" fmla="*/ 3047710 w 3047919"/>
              <a:gd name="connsiteY2" fmla="*/ 2140 h 5164765"/>
              <a:gd name="connsiteX3" fmla="*/ 3046877 w 3047919"/>
              <a:gd name="connsiteY3" fmla="*/ 5159449 h 5164765"/>
              <a:gd name="connsiteX4" fmla="*/ 0 w 3047919"/>
              <a:gd name="connsiteY4" fmla="*/ 5164765 h 516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7919" h="5164765">
                <a:moveTo>
                  <a:pt x="0" y="5164765"/>
                </a:moveTo>
                <a:lnTo>
                  <a:pt x="1089430" y="0"/>
                </a:lnTo>
                <a:lnTo>
                  <a:pt x="3047710" y="2140"/>
                </a:lnTo>
                <a:cubicBezTo>
                  <a:pt x="3048682" y="1716640"/>
                  <a:pt x="3045905" y="3444949"/>
                  <a:pt x="3046877" y="5159449"/>
                </a:cubicBezTo>
                <a:lnTo>
                  <a:pt x="0" y="5164765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910234537"/>
      </p:ext>
    </p:extLst>
  </p:cSld>
  <p:clrMapOvr>
    <a:masterClrMapping/>
  </p:clrMapOvr>
  <p:transition spd="med" advTm="3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/50_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 5">
            <a:extLst>
              <a:ext uri="{FF2B5EF4-FFF2-40B4-BE49-F238E27FC236}">
                <a16:creationId xmlns:a16="http://schemas.microsoft.com/office/drawing/2014/main" id="{C356D806-23E1-4FC5-B769-4C064B2C593F}"/>
              </a:ext>
            </a:extLst>
          </p:cNvPr>
          <p:cNvSpPr/>
          <p:nvPr userDrawn="1"/>
        </p:nvSpPr>
        <p:spPr>
          <a:xfrm>
            <a:off x="3790951" y="-12700"/>
            <a:ext cx="480483" cy="550333"/>
          </a:xfrm>
          <a:prstGeom prst="parallelogram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260FFD3-4593-491F-95D7-1B4CEED06285}"/>
              </a:ext>
            </a:extLst>
          </p:cNvPr>
          <p:cNvSpPr/>
          <p:nvPr userDrawn="1"/>
        </p:nvSpPr>
        <p:spPr>
          <a:xfrm>
            <a:off x="0" y="-12700"/>
            <a:ext cx="4032251" cy="550333"/>
          </a:xfrm>
          <a:prstGeom prst="rect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431371" y="160993"/>
            <a:ext cx="4032448" cy="3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431371" y="1796820"/>
            <a:ext cx="5664629" cy="3839633"/>
          </a:xfrm>
          <a:prstGeom prst="rect">
            <a:avLst/>
          </a:prstGeom>
        </p:spPr>
        <p:txBody>
          <a:bodyPr/>
          <a:lstStyle>
            <a:lvl1pPr marL="228594" indent="-228594">
              <a:lnSpc>
                <a:spcPct val="110000"/>
              </a:lnSpc>
              <a:buClr>
                <a:srgbClr val="009AA7"/>
              </a:buClr>
              <a:buFont typeface="Wingdings" pitchFamily="2" charset="2"/>
              <a:buChar char="§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349" indent="-228594">
              <a:lnSpc>
                <a:spcPct val="110000"/>
              </a:lnSpc>
              <a:buClr>
                <a:srgbClr val="009AA7"/>
              </a:buClr>
              <a:buFont typeface="Symbol" pitchFamily="2" charset="2"/>
              <a:buChar char="-"/>
              <a:defRPr sz="1733" b="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31371" y="932723"/>
            <a:ext cx="5664629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1" baseline="0">
                <a:solidFill>
                  <a:srgbClr val="009AA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Bildplatzhalter 16"/>
          <p:cNvSpPr>
            <a:spLocks noGrp="1"/>
          </p:cNvSpPr>
          <p:nvPr>
            <p:ph type="pic" sz="quarter" idx="14"/>
          </p:nvPr>
        </p:nvSpPr>
        <p:spPr>
          <a:xfrm>
            <a:off x="6087073" y="-4235"/>
            <a:ext cx="6105344" cy="6862235"/>
          </a:xfrm>
          <a:custGeom>
            <a:avLst/>
            <a:gdLst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616528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5695326"/>
              <a:gd name="connsiteY0" fmla="*/ 5143500 h 5143500"/>
              <a:gd name="connsiteX1" fmla="*/ 1078798 w 5695326"/>
              <a:gd name="connsiteY1" fmla="*/ 0 h 5143500"/>
              <a:gd name="connsiteX2" fmla="*/ 4558721 w 5695326"/>
              <a:gd name="connsiteY2" fmla="*/ 0 h 5143500"/>
              <a:gd name="connsiteX3" fmla="*/ 5695326 w 5695326"/>
              <a:gd name="connsiteY3" fmla="*/ 5143500 h 5143500"/>
              <a:gd name="connsiteX4" fmla="*/ 0 w 5695326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58721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81230"/>
              <a:gd name="connsiteY0" fmla="*/ 5143500 h 5143500"/>
              <a:gd name="connsiteX1" fmla="*/ 1078798 w 4581230"/>
              <a:gd name="connsiteY1" fmla="*/ 0 h 5143500"/>
              <a:gd name="connsiteX2" fmla="*/ 4575050 w 4581230"/>
              <a:gd name="connsiteY2" fmla="*/ 0 h 5143500"/>
              <a:gd name="connsiteX3" fmla="*/ 4581230 w 4581230"/>
              <a:gd name="connsiteY3" fmla="*/ 5143500 h 5143500"/>
              <a:gd name="connsiteX4" fmla="*/ 0 w 4581230"/>
              <a:gd name="connsiteY4" fmla="*/ 5143500 h 5143500"/>
              <a:gd name="connsiteX0" fmla="*/ 0 w 4577965"/>
              <a:gd name="connsiteY0" fmla="*/ 5143500 h 5143500"/>
              <a:gd name="connsiteX1" fmla="*/ 1078798 w 4577965"/>
              <a:gd name="connsiteY1" fmla="*/ 0 h 5143500"/>
              <a:gd name="connsiteX2" fmla="*/ 4575050 w 4577965"/>
              <a:gd name="connsiteY2" fmla="*/ 0 h 5143500"/>
              <a:gd name="connsiteX3" fmla="*/ 4577965 w 4577965"/>
              <a:gd name="connsiteY3" fmla="*/ 5143500 h 5143500"/>
              <a:gd name="connsiteX4" fmla="*/ 0 w 4577965"/>
              <a:gd name="connsiteY4" fmla="*/ 5143500 h 5143500"/>
              <a:gd name="connsiteX0" fmla="*/ 0 w 4582645"/>
              <a:gd name="connsiteY0" fmla="*/ 5162238 h 5162238"/>
              <a:gd name="connsiteX1" fmla="*/ 1078798 w 4582645"/>
              <a:gd name="connsiteY1" fmla="*/ 18738 h 5162238"/>
              <a:gd name="connsiteX2" fmla="*/ 4582546 w 4582645"/>
              <a:gd name="connsiteY2" fmla="*/ 0 h 5162238"/>
              <a:gd name="connsiteX3" fmla="*/ 4577965 w 4582645"/>
              <a:gd name="connsiteY3" fmla="*/ 5162238 h 5162238"/>
              <a:gd name="connsiteX4" fmla="*/ 0 w 4582645"/>
              <a:gd name="connsiteY4" fmla="*/ 5162238 h 5162238"/>
              <a:gd name="connsiteX0" fmla="*/ 0 w 4579008"/>
              <a:gd name="connsiteY0" fmla="*/ 5143501 h 5143501"/>
              <a:gd name="connsiteX1" fmla="*/ 1078798 w 4579008"/>
              <a:gd name="connsiteY1" fmla="*/ 1 h 5143501"/>
              <a:gd name="connsiteX2" fmla="*/ 4578799 w 4579008"/>
              <a:gd name="connsiteY2" fmla="*/ 0 h 5143501"/>
              <a:gd name="connsiteX3" fmla="*/ 4577965 w 4579008"/>
              <a:gd name="connsiteY3" fmla="*/ 5143501 h 5143501"/>
              <a:gd name="connsiteX4" fmla="*/ 0 w 4579008"/>
              <a:gd name="connsiteY4" fmla="*/ 5143501 h 5143501"/>
              <a:gd name="connsiteX0" fmla="*/ 0 w 4579008"/>
              <a:gd name="connsiteY0" fmla="*/ 5146676 h 5146676"/>
              <a:gd name="connsiteX1" fmla="*/ 1078798 w 4579008"/>
              <a:gd name="connsiteY1" fmla="*/ 3176 h 5146676"/>
              <a:gd name="connsiteX2" fmla="*/ 4578799 w 4579008"/>
              <a:gd name="connsiteY2" fmla="*/ 0 h 5146676"/>
              <a:gd name="connsiteX3" fmla="*/ 4577965 w 4579008"/>
              <a:gd name="connsiteY3" fmla="*/ 5146676 h 5146676"/>
              <a:gd name="connsiteX4" fmla="*/ 0 w 4579008"/>
              <a:gd name="connsiteY4" fmla="*/ 5146676 h 5146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008" h="5146676">
                <a:moveTo>
                  <a:pt x="0" y="5146676"/>
                </a:moveTo>
                <a:lnTo>
                  <a:pt x="1078798" y="3176"/>
                </a:lnTo>
                <a:lnTo>
                  <a:pt x="4578799" y="0"/>
                </a:lnTo>
                <a:cubicBezTo>
                  <a:pt x="4579771" y="1714500"/>
                  <a:pt x="4576993" y="3432176"/>
                  <a:pt x="4577965" y="5146676"/>
                </a:cubicBezTo>
                <a:lnTo>
                  <a:pt x="0" y="5146676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480320437"/>
      </p:ext>
    </p:extLst>
  </p:cSld>
  <p:clrMapOvr>
    <a:masterClrMapping/>
  </p:clrMapOvr>
  <p:transition spd="med" advTm="3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ildplatzhalt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530115" y="1316765"/>
            <a:ext cx="5373864" cy="288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4267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527381" y="4965171"/>
            <a:ext cx="6336704" cy="134414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None/>
              <a:defRPr sz="2400" b="0" i="1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694640"/>
      </p:ext>
    </p:extLst>
  </p:cSld>
  <p:clrMapOvr>
    <a:masterClrMapping/>
  </p:clrMapOvr>
  <p:transition spd="med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80BE1-C015-7653-D39F-60A36A231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FC8410-D450-BEB6-CBE2-84ED292BB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FCE3B9-8110-0C89-D6C2-6EF39C35A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562966-047D-450D-1E78-66794778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DA50F9-B3C6-8313-39A8-ED1E81721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0429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761CB8-8668-B35C-0F8B-F60B249A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44625E-4B3A-BDDE-F1CA-A57EBDB2D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7C9CBB-8FAD-95FC-86D4-0BF8F9BCA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0223AC-8DC1-8547-43BD-48509DF3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B6C62A-0322-37CE-967C-BC3620ED0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130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76A70-CB4C-4274-4B56-8725C49C9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AD0DB4-B048-3C74-3999-683F59720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BC9C403-BCAF-9D41-912B-D2813E363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2ECE3E7-9FF1-1E97-2BAF-0B5EA9162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7762F8-5C9C-07EF-A2ED-0115FB7B0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BDCA97-DC3A-C550-0340-942ED19C4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394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9ABE1-3BCC-85B7-3148-1F6F775E4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BC1E51-07F9-D9A4-643E-80A408350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5B11D-F027-0118-E857-E5C54F035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8987D08-866A-D5E7-7D19-DC435335F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7F1ED12-3407-3EC1-AB67-8C868EBDAD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A923615-873C-FC73-91D8-2B5C3A2F6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4FC034E-D9A7-7828-56FC-FF1A841C2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7038507-B98A-3C2A-FCD3-BB12DCB12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587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41D56-1660-EB53-4C18-A564C9630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A5B43F-2B8B-C9FB-F777-3EEDA44D0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DC9956E-D151-2616-C753-0443BE07C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774C75-CDA9-406D-C687-45FD0BA5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9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801FBF-C583-7E08-56D3-90CA52C31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8D0DF1-B671-1407-C143-A5641598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4685A8-0D41-9703-3997-B480CD418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090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3C912-08E6-A708-8318-20F9131A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ACA725-9ED4-68B1-CD23-8DF0D00F4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E755FE-C891-59F4-630B-D61F441C5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E8D149-BE58-5CB8-9823-E616E3932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B305A73-4D53-6618-BECE-E96611185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8B3C15-9DA7-EF05-32D4-27E87C0CD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72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9E595-5BB1-F5E6-3A91-601767A2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02D4AD0-7C3D-1250-BD2C-B6FA9D132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AAA8C65-CEB9-FB0C-857E-0420D2E119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D1F5E57-90FE-53E1-094A-0983BFDE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489827-6950-A177-9D5C-A42381D96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2A1793-133D-007E-5FA1-27F4ED354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719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11AFB68-0968-199E-E402-A6F5B69D0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8C67AB-7DEE-81C7-8519-16A026A07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1053A9-1ADD-6CD1-08D6-BA9C2F4752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14A090-F664-4FE7-B321-919A20D77FE7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0EC226-2333-29F5-1848-353842DC28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8E00EE-E0B4-B9DD-B1D2-464761524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D97C69-A0AA-4955-BB9C-F4BBCCD0F0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942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hyperlink" Target="tel:0209%20165-1717" TargetMode="External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emf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5"/>
            <a:ext cx="12252960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6036239" y="60436"/>
            <a:ext cx="3728856" cy="6018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6126480" y="1440281"/>
            <a:ext cx="3555878" cy="429348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endParaRPr lang="de-DE" sz="2400" b="1" dirty="0">
              <a:latin typeface="Arial"/>
            </a:endParaRPr>
          </a:p>
          <a:p>
            <a:endParaRPr lang="de-DE" sz="2400" b="1" dirty="0">
              <a:latin typeface="Arial"/>
            </a:endParaRPr>
          </a:p>
          <a:p>
            <a:r>
              <a:rPr lang="de-DE" sz="2400" b="1" dirty="0">
                <a:latin typeface="Arial"/>
              </a:rPr>
              <a:t>Kommunale </a:t>
            </a:r>
          </a:p>
          <a:p>
            <a:r>
              <a:rPr lang="de-DE" sz="2400" b="1" dirty="0">
                <a:latin typeface="Arial"/>
              </a:rPr>
              <a:t>Wärmeplanung</a:t>
            </a:r>
          </a:p>
          <a:p>
            <a:r>
              <a:rPr lang="de-DE" sz="2400" b="1" dirty="0">
                <a:latin typeface="Arial"/>
              </a:rPr>
              <a:t>			</a:t>
            </a:r>
          </a:p>
          <a:p>
            <a:r>
              <a:rPr lang="de-DE" sz="2400" b="1" dirty="0">
                <a:latin typeface="Arial"/>
              </a:rPr>
              <a:t>			 Vorstellung bei </a:t>
            </a:r>
            <a:r>
              <a:rPr lang="de-DE" sz="2400" b="1" dirty="0" err="1">
                <a:latin typeface="Arial"/>
              </a:rPr>
              <a:t>prima.klima.Kirchhellen</a:t>
            </a:r>
            <a:endParaRPr lang="de-DE" sz="2400" b="1" dirty="0">
              <a:latin typeface="Arial"/>
            </a:endParaRPr>
          </a:p>
          <a:p>
            <a:endParaRPr lang="de-DE" sz="2400" b="1" dirty="0">
              <a:latin typeface="Arial"/>
            </a:endParaRPr>
          </a:p>
          <a:p>
            <a:r>
              <a:rPr lang="de-DE" sz="2400" b="1" dirty="0">
                <a:latin typeface="Arial"/>
              </a:rPr>
              <a:t>14.07.2026</a:t>
            </a:r>
          </a:p>
          <a:p>
            <a:endParaRPr lang="de-DE" sz="3600" b="1" dirty="0">
              <a:latin typeface="Arial"/>
            </a:endParaRPr>
          </a:p>
        </p:txBody>
      </p:sp>
      <p:pic>
        <p:nvPicPr>
          <p:cNvPr id="10" name="Bild 9" descr="Logo+Skyline_Titel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58" y="5467324"/>
            <a:ext cx="3429000" cy="4445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6239" y="-10389"/>
            <a:ext cx="3735007" cy="164581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83DCF4F-4910-C145-6DE8-0BD6F1843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504" y="23917"/>
            <a:ext cx="2655809" cy="175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747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F2E0D-B886-8235-B6BE-6113310D5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03730D4D-C87B-A95D-E85F-AAAD2DABA869}"/>
              </a:ext>
            </a:extLst>
          </p:cNvPr>
          <p:cNvSpPr txBox="1">
            <a:spLocks/>
          </p:cNvSpPr>
          <p:nvPr/>
        </p:nvSpPr>
        <p:spPr>
          <a:xfrm>
            <a:off x="571727" y="456956"/>
            <a:ext cx="10496000" cy="55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Nahwärmenetz Kirchhellen</a:t>
            </a:r>
          </a:p>
        </p:txBody>
      </p:sp>
      <p:pic>
        <p:nvPicPr>
          <p:cNvPr id="2" name="Bild 3" descr="Logo+Skyline_Seiten.eps">
            <a:extLst>
              <a:ext uri="{FF2B5EF4-FFF2-40B4-BE49-F238E27FC236}">
                <a16:creationId xmlns:a16="http://schemas.microsoft.com/office/drawing/2014/main" id="{00337FC0-7AC8-5748-0A04-0DE90F69E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3F639F5-AF3F-D43C-DAB1-1305BDD6E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30061"/>
            <a:ext cx="2295475" cy="102793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8455C632-86A6-6A5E-F51D-42E4B00CA4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6546" y="1090592"/>
            <a:ext cx="6660573" cy="522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32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platzhalter 2">
            <a:extLst>
              <a:ext uri="{FF2B5EF4-FFF2-40B4-BE49-F238E27FC236}">
                <a16:creationId xmlns:a16="http://schemas.microsoft.com/office/drawing/2014/main" id="{CB8BBA78-B05E-4D89-A74C-3AAF438271D5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719667" y="4965700"/>
            <a:ext cx="5281084" cy="57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dirty="0">
                <a:latin typeface="StoneSans"/>
              </a:rPr>
              <a:t>Die Emscher Lippe Energie GmbH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2D5250B-8A69-47F6-BA66-12EC0707F5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4129" y="5594783"/>
            <a:ext cx="5281084" cy="371807"/>
          </a:xfrm>
        </p:spPr>
        <p:txBody>
          <a:bodyPr/>
          <a:lstStyle/>
          <a:p>
            <a:pPr>
              <a:defRPr/>
            </a:pPr>
            <a:r>
              <a:rPr lang="de-DE" sz="1467" dirty="0">
                <a:latin typeface="StoneSans"/>
              </a:rPr>
              <a:t>Franziska Sternhoff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D88140A-4C05-087A-6347-2CFFC8DCF71C}"/>
              </a:ext>
            </a:extLst>
          </p:cNvPr>
          <p:cNvSpPr/>
          <p:nvPr/>
        </p:nvSpPr>
        <p:spPr>
          <a:xfrm>
            <a:off x="1679509" y="1988841"/>
            <a:ext cx="10657184" cy="1296343"/>
          </a:xfrm>
          <a:prstGeom prst="rect">
            <a:avLst/>
          </a:prstGeom>
          <a:solidFill>
            <a:srgbClr val="00A2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733" b="1" dirty="0">
                <a:solidFill>
                  <a:schemeClr val="bg1"/>
                </a:solidFill>
                <a:latin typeface="StoneSans"/>
                <a:cs typeface="Arial" panose="020B0604020202020204" pitchFamily="34" charset="0"/>
              </a:rPr>
              <a:t>Die ELE </a:t>
            </a:r>
            <a:r>
              <a:rPr lang="de-DE" sz="3733" b="1" dirty="0" err="1">
                <a:solidFill>
                  <a:schemeClr val="bg1"/>
                </a:solidFill>
                <a:latin typeface="StoneSans"/>
                <a:cs typeface="Arial" panose="020B0604020202020204" pitchFamily="34" charset="0"/>
              </a:rPr>
              <a:t>heizKomfort</a:t>
            </a:r>
            <a:r>
              <a:rPr lang="de-DE" sz="3733" b="1" dirty="0">
                <a:solidFill>
                  <a:schemeClr val="bg1"/>
                </a:solidFill>
                <a:latin typeface="StoneSans"/>
                <a:cs typeface="Arial" panose="020B0604020202020204" pitchFamily="34" charset="0"/>
              </a:rPr>
              <a:t> Home Wärmepumpe</a:t>
            </a:r>
          </a:p>
        </p:txBody>
      </p:sp>
    </p:spTree>
  </p:cSld>
  <p:clrMapOvr>
    <a:masterClrMapping/>
  </p:clrMapOvr>
  <p:transition spd="med" advTm="3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894FAB-438F-5592-3A48-7204D29A04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Über ELE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3F128C8-AA76-75AC-4361-A5783A28AB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370" y="1796819"/>
            <a:ext cx="11137239" cy="4512501"/>
          </a:xfrm>
        </p:spPr>
        <p:txBody>
          <a:bodyPr/>
          <a:lstStyle/>
          <a:p>
            <a:pPr marL="0" indent="0" defTabSz="486821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altLang="de-DE" sz="2133" b="1" dirty="0">
                <a:solidFill>
                  <a:srgbClr val="009AA7"/>
                </a:solidFill>
                <a:latin typeface="StoneSans"/>
              </a:rPr>
              <a:t>Wer wir sind und was uns antreibt:</a:t>
            </a:r>
          </a:p>
          <a:p>
            <a:pPr marL="0" indent="0" defTabSz="486821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altLang="de-DE" sz="2133" b="1" dirty="0">
                <a:latin typeface="StoneSans"/>
              </a:rPr>
              <a:t>Regionale Verantwortung: </a:t>
            </a:r>
            <a:r>
              <a:rPr lang="de-DE" altLang="de-DE" sz="2133" dirty="0">
                <a:latin typeface="StoneSans"/>
              </a:rPr>
              <a:t>Als primäres Energieversorgungsunternehmen für die Städte Gelsenkirchen, Bottrop und Gladbeck sind wir fest in der Emscher-Lippe-Region verwurzelt.</a:t>
            </a:r>
          </a:p>
          <a:p>
            <a:pPr marL="0" indent="0" defTabSz="486821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altLang="de-DE" sz="2133" b="1" dirty="0">
                <a:latin typeface="StoneSans"/>
              </a:rPr>
              <a:t>Infrastruktur-Gestalter: </a:t>
            </a:r>
            <a:r>
              <a:rPr lang="de-DE" altLang="de-DE" sz="2133" dirty="0">
                <a:latin typeface="StoneSans"/>
              </a:rPr>
              <a:t>Wir begleiten die Transformation der lokalen Versorgungsgebiete und setzen die regulatorischen Vorgaben in marktfähige Produkte um.</a:t>
            </a:r>
          </a:p>
          <a:p>
            <a:pPr marL="0" indent="0" defTabSz="486821" eaLnBrk="0" hangingPunct="0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de-DE" sz="2133" b="1" dirty="0">
                <a:latin typeface="StoneSans"/>
              </a:rPr>
              <a:t>Komplettanbieter (Hardware &amp; Services): </a:t>
            </a:r>
            <a:r>
              <a:rPr lang="de-DE" sz="2133" dirty="0">
                <a:latin typeface="StoneSans"/>
              </a:rPr>
              <a:t>Wir bieten unseren Kunden nicht nur die Energie, sondern das gesamte Ökosystem "drumherum" an, wie z.B. die Installation von Wärmepumpen und Photovoltaik-Anlagen.</a:t>
            </a:r>
          </a:p>
        </p:txBody>
      </p:sp>
    </p:spTree>
    <p:extLst>
      <p:ext uri="{BB962C8B-B14F-4D97-AF65-F5344CB8AC3E}">
        <p14:creationId xmlns:p14="http://schemas.microsoft.com/office/powerpoint/2010/main" val="2583336557"/>
      </p:ext>
    </p:extLst>
  </p:cSld>
  <p:clrMapOvr>
    <a:masterClrMapping/>
  </p:clrMapOvr>
  <p:transition spd="med" advTm="3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3C9B24-755B-434E-A937-DF6CD17876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370" y="1796820"/>
            <a:ext cx="7584844" cy="3839633"/>
          </a:xfrm>
        </p:spPr>
        <p:txBody>
          <a:bodyPr>
            <a:normAutofit fontScale="85000" lnSpcReduction="10000"/>
          </a:bodyPr>
          <a:lstStyle/>
          <a:p>
            <a:r>
              <a:rPr lang="de-DE" sz="2133" dirty="0">
                <a:latin typeface="StoneSans"/>
              </a:rPr>
              <a:t>Wärmepumpe im Pachtmodell </a:t>
            </a:r>
          </a:p>
          <a:p>
            <a:r>
              <a:rPr lang="de-DE" sz="2133" dirty="0">
                <a:latin typeface="StoneSans"/>
              </a:rPr>
              <a:t>10-15 Jahre Laufzeit</a:t>
            </a:r>
          </a:p>
          <a:p>
            <a:r>
              <a:rPr lang="de-DE" sz="2133" dirty="0">
                <a:latin typeface="StoneSans"/>
              </a:rPr>
              <a:t>Planung, Wartung und Instandhaltung über den Installationsbetrieb inklusive</a:t>
            </a:r>
          </a:p>
          <a:p>
            <a:r>
              <a:rPr lang="de-DE" sz="2133" dirty="0">
                <a:latin typeface="StoneSans"/>
              </a:rPr>
              <a:t>ELE als dauerhafter Ansprechpartner </a:t>
            </a:r>
          </a:p>
          <a:p>
            <a:r>
              <a:rPr lang="de-DE" sz="2133" dirty="0">
                <a:latin typeface="StoneSans"/>
              </a:rPr>
              <a:t>Montage über die Partnerbetriebe der ELE</a:t>
            </a:r>
          </a:p>
          <a:p>
            <a:r>
              <a:rPr lang="de-DE" sz="2133" dirty="0">
                <a:latin typeface="StoneSans"/>
              </a:rPr>
              <a:t>Abwicklung des Förderprozesses bei der KfW</a:t>
            </a:r>
          </a:p>
          <a:p>
            <a:pPr marL="0" indent="0">
              <a:buNone/>
            </a:pPr>
            <a:r>
              <a:rPr lang="de-DE" sz="2133" b="1" dirty="0">
                <a:solidFill>
                  <a:srgbClr val="00A2A7"/>
                </a:solidFill>
                <a:latin typeface="StoneSans"/>
              </a:rPr>
              <a:t>                </a:t>
            </a:r>
            <a:r>
              <a:rPr lang="de-DE" sz="2400" b="1" dirty="0">
                <a:solidFill>
                  <a:srgbClr val="00A2A7"/>
                </a:solidFill>
                <a:latin typeface="StoneSans"/>
              </a:rPr>
              <a:t>= Das Rundum-sorglos-Paket</a:t>
            </a:r>
          </a:p>
          <a:p>
            <a:pPr marL="0" indent="0">
              <a:buNone/>
            </a:pPr>
            <a:endParaRPr lang="de-DE" sz="2400" b="1" dirty="0">
              <a:solidFill>
                <a:srgbClr val="00A2A7"/>
              </a:solidFill>
              <a:latin typeface="StoneSans"/>
            </a:endParaRPr>
          </a:p>
          <a:p>
            <a:pPr marL="0" indent="0">
              <a:buNone/>
            </a:pPr>
            <a:r>
              <a:rPr lang="de-DE" sz="2133" dirty="0">
                <a:solidFill>
                  <a:srgbClr val="00A2A7"/>
                </a:solidFill>
                <a:latin typeface="StoneSans"/>
              </a:rPr>
              <a:t>    Alternative: Kauf der Wärmepumpe.</a:t>
            </a:r>
            <a:endParaRPr lang="de-DE" sz="2133" dirty="0">
              <a:latin typeface="StoneSan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F185C1-E6AC-47ED-9251-ABBB6E2537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667" dirty="0">
                <a:latin typeface="StoneSans"/>
              </a:rPr>
              <a:t>Wärmepumpe ohne eigene Anschaffungskosten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5C37F17-2824-6E4C-29AC-59ED194C55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pic>
        <p:nvPicPr>
          <p:cNvPr id="5" name="Bildplatzhalter 8" descr="Ein Bild, das draußen, Bordstein enthält.&#10;&#10;Automatisch generierte Beschreibung">
            <a:extLst>
              <a:ext uri="{FF2B5EF4-FFF2-40B4-BE49-F238E27FC236}">
                <a16:creationId xmlns:a16="http://schemas.microsoft.com/office/drawing/2014/main" id="{D89CCE11-2457-F654-9CE7-66441CEEE0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7"/>
          <a:stretch/>
        </p:blipFill>
        <p:spPr>
          <a:xfrm>
            <a:off x="8145574" y="-15471"/>
            <a:ext cx="4063892" cy="6886353"/>
          </a:xfrm>
        </p:spPr>
      </p:pic>
    </p:spTree>
    <p:extLst>
      <p:ext uri="{BB962C8B-B14F-4D97-AF65-F5344CB8AC3E}">
        <p14:creationId xmlns:p14="http://schemas.microsoft.com/office/powerpoint/2010/main" val="1591576128"/>
      </p:ext>
    </p:extLst>
  </p:cSld>
  <p:clrMapOvr>
    <a:masterClrMapping/>
  </p:clrMapOvr>
  <p:transition spd="med" advTm="3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93745-2CA7-5084-0307-57377B986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30137216-3B34-B085-518C-F73B07B38FBF}"/>
              </a:ext>
            </a:extLst>
          </p:cNvPr>
          <p:cNvSpPr/>
          <p:nvPr/>
        </p:nvSpPr>
        <p:spPr>
          <a:xfrm>
            <a:off x="4005380" y="937594"/>
            <a:ext cx="8308729" cy="5920407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5700C0C-10FB-8EAD-0345-FD84F7ED96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0D2C786-0696-2327-CD36-F2F46602D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371" y="932723"/>
            <a:ext cx="3744416" cy="576064"/>
          </a:xfrm>
        </p:spPr>
        <p:txBody>
          <a:bodyPr/>
          <a:lstStyle/>
          <a:p>
            <a:r>
              <a:rPr lang="de-DE" sz="2667" dirty="0">
                <a:latin typeface="StoneSans"/>
              </a:rPr>
              <a:t>Beispielprojekte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3039482-48BE-A418-3412-872CFE7B364F}"/>
              </a:ext>
            </a:extLst>
          </p:cNvPr>
          <p:cNvSpPr txBox="1">
            <a:spLocks/>
          </p:cNvSpPr>
          <p:nvPr/>
        </p:nvSpPr>
        <p:spPr>
          <a:xfrm>
            <a:off x="6480043" y="1955975"/>
            <a:ext cx="4175156" cy="576064"/>
          </a:xfrm>
          <a:prstGeom prst="rect">
            <a:avLst/>
          </a:prstGeom>
        </p:spPr>
        <p:txBody>
          <a:bodyPr/>
          <a:lstStyle>
            <a:lvl1pPr marL="0" indent="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i="1" kern="1200" baseline="0">
                <a:solidFill>
                  <a:srgbClr val="009AA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667" dirty="0">
              <a:latin typeface="StoneSans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657024BF-CD56-4482-EE0A-580615F6A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66" y="2084626"/>
            <a:ext cx="3104941" cy="180350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63AAC17D-3200-4B0D-88A3-3D6FCF0E1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925" y="1199408"/>
            <a:ext cx="7637639" cy="5377451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492109664"/>
      </p:ext>
    </p:extLst>
  </p:cSld>
  <p:clrMapOvr>
    <a:masterClrMapping/>
  </p:clrMapOvr>
  <p:transition spd="med" advTm="3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F4E31-EF5A-F384-DC8C-E040DAC54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51893C-4858-58AB-C9F9-52B5070B1F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371" y="932723"/>
            <a:ext cx="3264363" cy="576064"/>
          </a:xfrm>
        </p:spPr>
        <p:txBody>
          <a:bodyPr/>
          <a:lstStyle/>
          <a:p>
            <a:r>
              <a:rPr lang="de-DE" sz="2667" dirty="0">
                <a:latin typeface="StoneSans"/>
              </a:rPr>
              <a:t>Beispielprojekte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542A28F-3078-139A-DBBE-733A806C0F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5F9842-CA0D-DEF9-B0E4-A8E360D08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11844" y="2513479"/>
            <a:ext cx="4965169" cy="372387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E508A62-C23C-A0D5-CB9C-F88C91A4E9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9793" y="704657"/>
            <a:ext cx="5637243" cy="422793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713C7BF-B2CA-EB53-9C0D-E4B67F66CE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8248" y="2309454"/>
            <a:ext cx="5637247" cy="42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81386"/>
      </p:ext>
    </p:extLst>
  </p:cSld>
  <p:clrMapOvr>
    <a:masterClrMapping/>
  </p:clrMapOvr>
  <p:transition spd="med" advTm="3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F909AA49-20FC-CFDA-850F-C545DAA10301}"/>
              </a:ext>
            </a:extLst>
          </p:cNvPr>
          <p:cNvSpPr/>
          <p:nvPr/>
        </p:nvSpPr>
        <p:spPr>
          <a:xfrm rot="316917">
            <a:off x="6292019" y="142020"/>
            <a:ext cx="5856651" cy="25543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C9C47C4-009D-E455-9185-11450BB6D5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 Wärmepumpe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53FFE5-B52F-DB0B-1D05-1EDCDF2C2C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667" dirty="0">
                <a:latin typeface="StoneSans"/>
              </a:rPr>
              <a:t>Kostenbeispiel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E62FDB0-11D1-2EF6-8B82-4C1572FCDA54}"/>
              </a:ext>
            </a:extLst>
          </p:cNvPr>
          <p:cNvSpPr txBox="1"/>
          <p:nvPr/>
        </p:nvSpPr>
        <p:spPr>
          <a:xfrm rot="322848">
            <a:off x="6439063" y="315220"/>
            <a:ext cx="60486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Gebäudesteckbrief: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Haustyp / Architektur                                   Bestand / Reihenhaus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Art des Hauses                                               EFH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Wohnfläche                                                    91 m²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Sanierungszustand                                        teilsaniert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Baujahr                                                            vor 1980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Heizkreis                                                          Vorlauftemperatur 55°C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Energieverbrauch im Mittel                         14.000 kWh</a:t>
            </a: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Auslegungsheizlast nur Heizung                  7,6 kW</a:t>
            </a:r>
          </a:p>
        </p:txBody>
      </p:sp>
      <p:graphicFrame>
        <p:nvGraphicFramePr>
          <p:cNvPr id="12" name="Tabelle 7">
            <a:extLst>
              <a:ext uri="{FF2B5EF4-FFF2-40B4-BE49-F238E27FC236}">
                <a16:creationId xmlns:a16="http://schemas.microsoft.com/office/drawing/2014/main" id="{94DCC4BA-771E-4A9C-972C-8512E866BFB5}"/>
              </a:ext>
            </a:extLst>
          </p:cNvPr>
          <p:cNvGraphicFramePr>
            <a:graphicFrameLocks noGrp="1"/>
          </p:cNvGraphicFramePr>
          <p:nvPr/>
        </p:nvGraphicFramePr>
        <p:xfrm>
          <a:off x="1743329" y="3271325"/>
          <a:ext cx="8705343" cy="296563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640704">
                  <a:extLst>
                    <a:ext uri="{9D8B030D-6E8A-4147-A177-3AD203B41FA5}">
                      <a16:colId xmlns:a16="http://schemas.microsoft.com/office/drawing/2014/main" val="591737963"/>
                    </a:ext>
                  </a:extLst>
                </a:gridCol>
                <a:gridCol w="4064639">
                  <a:extLst>
                    <a:ext uri="{9D8B030D-6E8A-4147-A177-3AD203B41FA5}">
                      <a16:colId xmlns:a16="http://schemas.microsoft.com/office/drawing/2014/main" val="2215391166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endParaRPr lang="de-DE" sz="2100" kern="1200" dirty="0">
                        <a:solidFill>
                          <a:schemeClr val="tx1"/>
                        </a:solidFill>
                        <a:latin typeface="StoneSans"/>
                        <a:ea typeface="+mn-ea"/>
                        <a:cs typeface="Arial" panose="020B0604020202020204" pitchFamily="34" charset="0"/>
                        <a:sym typeface="Gill Sans" pitchFamily="34" charset="-79"/>
                      </a:endParaRPr>
                    </a:p>
                  </a:txBody>
                  <a:tcPr marL="121920" marR="121920" marT="60960" marB="6096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1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toneSans"/>
                          <a:ea typeface="+mn-ea"/>
                          <a:cs typeface="+mn-cs"/>
                          <a:sym typeface="Gill Sans" pitchFamily="34" charset="-79"/>
                        </a:rPr>
                        <a:t>Wärmepumpe mit Warmwasseraufbereitung</a:t>
                      </a:r>
                    </a:p>
                  </a:txBody>
                  <a:tcPr marL="121920" marR="121920" marT="60960" marB="6096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4408500"/>
                  </a:ext>
                </a:extLst>
              </a:tr>
              <a:tr h="548368">
                <a:tc>
                  <a:txBody>
                    <a:bodyPr/>
                    <a:lstStyle/>
                    <a:p>
                      <a:r>
                        <a:rPr lang="de-DE" sz="2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toneSans"/>
                          <a:ea typeface="+mn-ea"/>
                          <a:cs typeface="+mn-cs"/>
                          <a:sym typeface="Gill Sans" pitchFamily="34" charset="-79"/>
                        </a:rPr>
                        <a:t>Gesamtkosten brutto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2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toneSans"/>
                          <a:ea typeface="+mn-ea"/>
                          <a:cs typeface="+mn-cs"/>
                        </a:rPr>
                        <a:t>35.000,00 €     </a:t>
                      </a:r>
                      <a:r>
                        <a:rPr lang="de-DE" sz="2100" kern="1200" dirty="0">
                          <a:solidFill>
                            <a:schemeClr val="tx1"/>
                          </a:solidFill>
                          <a:effectLst/>
                          <a:latin typeface="StoneSans"/>
                          <a:ea typeface="+mn-ea"/>
                          <a:cs typeface="+mn-cs"/>
                        </a:rPr>
                        <a:t>        </a:t>
                      </a:r>
                      <a:endParaRPr lang="de-DE" sz="2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toneSans"/>
                        <a:ea typeface="+mn-ea"/>
                        <a:cs typeface="Arial" panose="020B0604020202020204" pitchFamily="34" charset="0"/>
                        <a:sym typeface="Gill Sans" pitchFamily="34" charset="-79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96361735"/>
                  </a:ext>
                </a:extLst>
              </a:tr>
              <a:tr h="548368">
                <a:tc>
                  <a:txBody>
                    <a:bodyPr/>
                    <a:lstStyle/>
                    <a:p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Pachtrate </a:t>
                      </a:r>
                      <a:r>
                        <a:rPr lang="de-DE" sz="2100" b="1" kern="1200" dirty="0" err="1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abzügl</a:t>
                      </a:r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.  35% Förderung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259,60 €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66549391"/>
                  </a:ext>
                </a:extLst>
              </a:tr>
              <a:tr h="54836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Pachtrate </a:t>
                      </a:r>
                      <a:r>
                        <a:rPr lang="de-DE" sz="2100" b="1" kern="1200" dirty="0" err="1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abzügl</a:t>
                      </a:r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.  55% Förderung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212,90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76335906"/>
                  </a:ext>
                </a:extLst>
              </a:tr>
              <a:tr h="54836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Pachtrate </a:t>
                      </a:r>
                      <a:r>
                        <a:rPr lang="de-DE" sz="2100" b="1" kern="1200" dirty="0" err="1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abzügl</a:t>
                      </a:r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.  70% Förderung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2100" b="1" kern="1200" dirty="0">
                          <a:solidFill>
                            <a:srgbClr val="009AA7"/>
                          </a:solidFill>
                          <a:latin typeface="StoneSans"/>
                          <a:ea typeface="+mn-ea"/>
                          <a:cs typeface="+mn-cs"/>
                        </a:rPr>
                        <a:t>177,80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65554418"/>
                  </a:ext>
                </a:extLst>
              </a:tr>
            </a:tbl>
          </a:graphicData>
        </a:graphic>
      </p:graphicFrame>
      <p:pic>
        <p:nvPicPr>
          <p:cNvPr id="14" name="Grafik 13" descr="Anheften Silhouette">
            <a:extLst>
              <a:ext uri="{FF2B5EF4-FFF2-40B4-BE49-F238E27FC236}">
                <a16:creationId xmlns:a16="http://schemas.microsoft.com/office/drawing/2014/main" id="{2568150E-AE41-8BBC-4F0F-E50A9139B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20344" y="-122128"/>
            <a:ext cx="696656" cy="696656"/>
          </a:xfrm>
          <a:prstGeom prst="rect">
            <a:avLst/>
          </a:prstGeom>
        </p:spPr>
      </p:pic>
      <p:pic>
        <p:nvPicPr>
          <p:cNvPr id="6" name="Grafik 5" descr="Haus Silhouette">
            <a:extLst>
              <a:ext uri="{FF2B5EF4-FFF2-40B4-BE49-F238E27FC236}">
                <a16:creationId xmlns:a16="http://schemas.microsoft.com/office/drawing/2014/main" id="{61976FC5-80E9-9D6A-5A47-FF01BCF18A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99723" y="2660915"/>
            <a:ext cx="3928940" cy="3928940"/>
          </a:xfrm>
          <a:prstGeom prst="rect">
            <a:avLst/>
          </a:prstGeom>
        </p:spPr>
      </p:pic>
      <p:pic>
        <p:nvPicPr>
          <p:cNvPr id="8" name="Grafik 7" descr="Euro mit einfarbiger Füllung">
            <a:extLst>
              <a:ext uri="{FF2B5EF4-FFF2-40B4-BE49-F238E27FC236}">
                <a16:creationId xmlns:a16="http://schemas.microsoft.com/office/drawing/2014/main" id="{D8E0E0C9-5B8A-1EC7-C12D-6AD5F4D8192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595657">
            <a:off x="3467120" y="2759357"/>
            <a:ext cx="1023936" cy="1023936"/>
          </a:xfrm>
          <a:prstGeom prst="rect">
            <a:avLst/>
          </a:prstGeom>
        </p:spPr>
      </p:pic>
      <p:pic>
        <p:nvPicPr>
          <p:cNvPr id="10" name="Grafik 9" descr="Fragezeichen mit einfarbiger Füllung">
            <a:extLst>
              <a:ext uri="{FF2B5EF4-FFF2-40B4-BE49-F238E27FC236}">
                <a16:creationId xmlns:a16="http://schemas.microsoft.com/office/drawing/2014/main" id="{ED1D1CD1-782B-0DB7-02DC-FC67ED6A127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1022362">
            <a:off x="4149970" y="2487120"/>
            <a:ext cx="1089653" cy="108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36192"/>
      </p:ext>
    </p:extLst>
  </p:cSld>
  <p:clrMapOvr>
    <a:masterClrMapping/>
  </p:clrMapOvr>
  <p:transition spd="med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3C9B24-755B-434E-A937-DF6CD17876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370" y="1796820"/>
            <a:ext cx="8256919" cy="3839633"/>
          </a:xfrm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de-DE" sz="2133" dirty="0">
                <a:latin typeface="StoneSans"/>
              </a:rPr>
              <a:t>Individuell planbar: Mind. 1 Außengerät und mind. 1 Innengerät</a:t>
            </a:r>
          </a:p>
          <a:p>
            <a:r>
              <a:rPr lang="de-DE" sz="2133" dirty="0">
                <a:latin typeface="StoneSans"/>
              </a:rPr>
              <a:t>Kühlen und Heizen möglich</a:t>
            </a:r>
          </a:p>
          <a:p>
            <a:r>
              <a:rPr lang="de-DE" sz="2133" dirty="0">
                <a:latin typeface="StoneSans"/>
              </a:rPr>
              <a:t>Klimafreundliches Heizsystem</a:t>
            </a:r>
          </a:p>
          <a:p>
            <a:r>
              <a:rPr lang="de-DE" sz="2133" dirty="0">
                <a:latin typeface="StoneSans"/>
              </a:rPr>
              <a:t>Ohne eigene Anschaffungskosten </a:t>
            </a:r>
          </a:p>
          <a:p>
            <a:r>
              <a:rPr lang="de-DE" sz="2133" dirty="0">
                <a:latin typeface="StoneSans"/>
              </a:rPr>
              <a:t>6 Jahre Laufzeit im Pachtmodell</a:t>
            </a:r>
          </a:p>
          <a:p>
            <a:r>
              <a:rPr lang="de-DE" sz="2133" dirty="0">
                <a:latin typeface="StoneSans"/>
              </a:rPr>
              <a:t>Planung, Wartung und Instandhaltung inklusive</a:t>
            </a:r>
          </a:p>
          <a:p>
            <a:endParaRPr lang="de-DE" sz="2133" dirty="0">
              <a:latin typeface="StoneSans"/>
            </a:endParaRPr>
          </a:p>
          <a:p>
            <a:endParaRPr lang="de-DE" sz="2133" dirty="0">
              <a:latin typeface="StoneSan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F185C1-E6AC-47ED-9251-ABBB6E2537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371" y="932723"/>
            <a:ext cx="9985109" cy="576064"/>
          </a:xfrm>
        </p:spPr>
        <p:txBody>
          <a:bodyPr/>
          <a:lstStyle/>
          <a:p>
            <a:r>
              <a:rPr lang="de-DE" sz="2667" dirty="0">
                <a:latin typeface="StoneSans"/>
              </a:rPr>
              <a:t>Die Klima-Wärmepumpe als Einzelraumlösung oder Mehrraum-System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5C37F17-2824-6E4C-29AC-59ED194C55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Klima-Wärmepumpe</a:t>
            </a:r>
          </a:p>
        </p:txBody>
      </p:sp>
      <p:pic>
        <p:nvPicPr>
          <p:cNvPr id="9" name="Grafik 8" descr="Ein Bild, das Im Haus, Wand, medizinische Ausrüstung, Schublade enthält.&#10;&#10;Automatisch generierte Beschreibung">
            <a:extLst>
              <a:ext uri="{FF2B5EF4-FFF2-40B4-BE49-F238E27FC236}">
                <a16:creationId xmlns:a16="http://schemas.microsoft.com/office/drawing/2014/main" id="{B2B393D6-55FF-677E-CAFA-B4C5AB3A71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4444" y="4546033"/>
            <a:ext cx="3072341" cy="2180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  <p:pic>
        <p:nvPicPr>
          <p:cNvPr id="8" name="Grafik 7" descr="Ein Bild, das Kleidung, Schuhwerk, Person, draußen enthält.&#10;&#10;Automatisch generierte Beschreibung">
            <a:extLst>
              <a:ext uri="{FF2B5EF4-FFF2-40B4-BE49-F238E27FC236}">
                <a16:creationId xmlns:a16="http://schemas.microsoft.com/office/drawing/2014/main" id="{09833050-4ECF-9902-F6A5-89E1327FD2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1235" y="2180861"/>
            <a:ext cx="2697427" cy="2584032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0" name="Grafik 9" descr="Ein Bild, das Im Haus, Wand, medizinische Ausrüstung, Gesundheitsversorgung enthält.&#10;&#10;Automatisch generierte Beschreibung">
            <a:extLst>
              <a:ext uri="{FF2B5EF4-FFF2-40B4-BE49-F238E27FC236}">
                <a16:creationId xmlns:a16="http://schemas.microsoft.com/office/drawing/2014/main" id="{AA877180-8576-D42D-99EE-FAB90F2E77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3885" y="4546033"/>
            <a:ext cx="2704777" cy="2180839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04332911"/>
      </p:ext>
    </p:extLst>
  </p:cSld>
  <p:clrMapOvr>
    <a:masterClrMapping/>
  </p:clrMapOvr>
  <p:transition spd="med" advTm="3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C9C47C4-009D-E455-9185-11450BB6D5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ELE </a:t>
            </a:r>
            <a:r>
              <a:rPr lang="de-DE" dirty="0" err="1"/>
              <a:t>heizKomfort</a:t>
            </a:r>
            <a:r>
              <a:rPr lang="de-DE" dirty="0"/>
              <a:t> Home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53FFE5-B52F-DB0B-1D05-1EDCDF2C2C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371" y="932723"/>
            <a:ext cx="8832981" cy="576064"/>
          </a:xfrm>
        </p:spPr>
        <p:txBody>
          <a:bodyPr/>
          <a:lstStyle/>
          <a:p>
            <a:r>
              <a:rPr lang="de-DE" sz="2667" dirty="0">
                <a:latin typeface="StoneSans"/>
              </a:rPr>
              <a:t>In weniger Schritten zur neuen Heizungsanlage</a:t>
            </a:r>
          </a:p>
        </p:txBody>
      </p:sp>
      <p:cxnSp>
        <p:nvCxnSpPr>
          <p:cNvPr id="44" name="Gerade Verbindung 9">
            <a:extLst>
              <a:ext uri="{FF2B5EF4-FFF2-40B4-BE49-F238E27FC236}">
                <a16:creationId xmlns:a16="http://schemas.microsoft.com/office/drawing/2014/main" id="{959DB41D-A93F-FBD6-AA33-F3B97A85EE4C}"/>
              </a:ext>
            </a:extLst>
          </p:cNvPr>
          <p:cNvCxnSpPr/>
          <p:nvPr/>
        </p:nvCxnSpPr>
        <p:spPr>
          <a:xfrm flipV="1">
            <a:off x="2034749" y="2476949"/>
            <a:ext cx="0" cy="140080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10">
            <a:extLst>
              <a:ext uri="{FF2B5EF4-FFF2-40B4-BE49-F238E27FC236}">
                <a16:creationId xmlns:a16="http://schemas.microsoft.com/office/drawing/2014/main" id="{DBEEC5D8-A1C8-B4E0-93FA-95C621BE0923}"/>
              </a:ext>
            </a:extLst>
          </p:cNvPr>
          <p:cNvCxnSpPr/>
          <p:nvPr/>
        </p:nvCxnSpPr>
        <p:spPr>
          <a:xfrm>
            <a:off x="4540627" y="3911529"/>
            <a:ext cx="0" cy="90002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11">
            <a:extLst>
              <a:ext uri="{FF2B5EF4-FFF2-40B4-BE49-F238E27FC236}">
                <a16:creationId xmlns:a16="http://schemas.microsoft.com/office/drawing/2014/main" id="{56901A2E-BECD-CE14-8D97-EE8DF2C9BF56}"/>
              </a:ext>
            </a:extLst>
          </p:cNvPr>
          <p:cNvCxnSpPr>
            <a:endCxn id="56" idx="1"/>
          </p:cNvCxnSpPr>
          <p:nvPr/>
        </p:nvCxnSpPr>
        <p:spPr>
          <a:xfrm flipV="1">
            <a:off x="6256421" y="2984876"/>
            <a:ext cx="0" cy="925284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12">
            <a:extLst>
              <a:ext uri="{FF2B5EF4-FFF2-40B4-BE49-F238E27FC236}">
                <a16:creationId xmlns:a16="http://schemas.microsoft.com/office/drawing/2014/main" id="{9D56C53C-24CC-D661-E8AA-E99EA0730EA0}"/>
              </a:ext>
            </a:extLst>
          </p:cNvPr>
          <p:cNvCxnSpPr>
            <a:endCxn id="57" idx="1"/>
          </p:cNvCxnSpPr>
          <p:nvPr/>
        </p:nvCxnSpPr>
        <p:spPr>
          <a:xfrm>
            <a:off x="8903703" y="3931760"/>
            <a:ext cx="1" cy="133825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eck 47">
            <a:extLst>
              <a:ext uri="{FF2B5EF4-FFF2-40B4-BE49-F238E27FC236}">
                <a16:creationId xmlns:a16="http://schemas.microsoft.com/office/drawing/2014/main" id="{9A658E26-DF84-F8E7-3944-B4E4D6FC4FF5}"/>
              </a:ext>
            </a:extLst>
          </p:cNvPr>
          <p:cNvSpPr/>
          <p:nvPr/>
        </p:nvSpPr>
        <p:spPr>
          <a:xfrm>
            <a:off x="1503036" y="3879129"/>
            <a:ext cx="2289600" cy="64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20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DF640736-BEF4-8708-B9CA-ADACB02E606F}"/>
              </a:ext>
            </a:extLst>
          </p:cNvPr>
          <p:cNvSpPr/>
          <p:nvPr/>
        </p:nvSpPr>
        <p:spPr>
          <a:xfrm>
            <a:off x="856560" y="3567772"/>
            <a:ext cx="691200" cy="691200"/>
          </a:xfrm>
          <a:prstGeom prst="ellipse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20"/>
          </a:p>
        </p:txBody>
      </p:sp>
      <p:pic>
        <p:nvPicPr>
          <p:cNvPr id="51" name="Picture 3" descr="Y:\07 Sontiges\Innogy\Pics\innogy_picto_headphone.png">
            <a:extLst>
              <a:ext uri="{FF2B5EF4-FFF2-40B4-BE49-F238E27FC236}">
                <a16:creationId xmlns:a16="http://schemas.microsoft.com/office/drawing/2014/main" id="{4B026A05-DE9D-13BB-669A-7267EA7DC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270" y="3740988"/>
            <a:ext cx="339596" cy="34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Y:\07 Sontiges\Innogy\Pics\innogy_picto_tools.png">
            <a:extLst>
              <a:ext uri="{FF2B5EF4-FFF2-40B4-BE49-F238E27FC236}">
                <a16:creationId xmlns:a16="http://schemas.microsoft.com/office/drawing/2014/main" id="{51C4EBCE-C3C2-9C42-F76A-7C77C4022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457" y="3738371"/>
            <a:ext cx="339596" cy="34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552D4FFD-4CE2-3C34-F401-235C6C5EEFAC}"/>
              </a:ext>
            </a:extLst>
          </p:cNvPr>
          <p:cNvSpPr txBox="1"/>
          <p:nvPr/>
        </p:nvSpPr>
        <p:spPr>
          <a:xfrm>
            <a:off x="2034749" y="2163016"/>
            <a:ext cx="2765107" cy="1241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Kostenlose Beratung</a:t>
            </a:r>
          </a:p>
          <a:p>
            <a:r>
              <a:rPr lang="de-DE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Der Kunde meldet sich und bekommt eine Einstiegsberatung und eine Anschlussberatung durch unsere Installateure. 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5FBF9F8D-F586-C7DC-0886-A2213E513ADA}"/>
              </a:ext>
            </a:extLst>
          </p:cNvPr>
          <p:cNvSpPr txBox="1"/>
          <p:nvPr/>
        </p:nvSpPr>
        <p:spPr>
          <a:xfrm>
            <a:off x="4540628" y="4516087"/>
            <a:ext cx="2903611" cy="1241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Kostenvoranschlag</a:t>
            </a:r>
          </a:p>
          <a:p>
            <a:r>
              <a:rPr lang="de-DE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Nachdem der Kunde seine Wünsche geäußert hat erstellt unser Partner einen Kostenvoranschlag</a:t>
            </a:r>
            <a:r>
              <a:rPr lang="de-DE" sz="144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.</a:t>
            </a: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CCD01D2D-F004-5278-2970-15A6CFA2A1E5}"/>
              </a:ext>
            </a:extLst>
          </p:cNvPr>
          <p:cNvSpPr/>
          <p:nvPr/>
        </p:nvSpPr>
        <p:spPr>
          <a:xfrm>
            <a:off x="4278487" y="3881805"/>
            <a:ext cx="3672000" cy="648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20"/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FA202283-0E14-5DD5-895A-2ACA49827D84}"/>
              </a:ext>
            </a:extLst>
          </p:cNvPr>
          <p:cNvSpPr txBox="1"/>
          <p:nvPr/>
        </p:nvSpPr>
        <p:spPr>
          <a:xfrm>
            <a:off x="6256421" y="2476948"/>
            <a:ext cx="2863915" cy="1015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Angebot</a:t>
            </a:r>
          </a:p>
          <a:p>
            <a:r>
              <a:rPr lang="de-DE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Im Anschluss erhält der Kunde von der ELE ein fertiges Angebot inkl. Kaufangebot. 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4386DB58-E823-5662-8F60-79AA1EA2A623}"/>
              </a:ext>
            </a:extLst>
          </p:cNvPr>
          <p:cNvSpPr txBox="1"/>
          <p:nvPr/>
        </p:nvSpPr>
        <p:spPr>
          <a:xfrm>
            <a:off x="8903704" y="4536318"/>
            <a:ext cx="2678697" cy="1467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9AA7"/>
                </a:solidFill>
                <a:latin typeface="StoneSans"/>
                <a:cs typeface="Arial" panose="020B0604020202020204" pitchFamily="34" charset="0"/>
              </a:rPr>
              <a:t>Durchführung</a:t>
            </a:r>
          </a:p>
          <a:p>
            <a:r>
              <a:rPr lang="de-DE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Nimmt der Kunde das Angebot an, übernimmt ELE die Steuerung, stellt den Förderantrag und gibt die Realisierung in Auftrag.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88D18AC2-77D9-7619-BCB7-12304D5AF2F3}"/>
              </a:ext>
            </a:extLst>
          </p:cNvPr>
          <p:cNvSpPr/>
          <p:nvPr/>
        </p:nvSpPr>
        <p:spPr>
          <a:xfrm>
            <a:off x="8428673" y="3877751"/>
            <a:ext cx="2302727" cy="6885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20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ABA91546-BE25-0FFC-199F-F741238BD23D}"/>
              </a:ext>
            </a:extLst>
          </p:cNvPr>
          <p:cNvSpPr/>
          <p:nvPr/>
        </p:nvSpPr>
        <p:spPr>
          <a:xfrm>
            <a:off x="10675937" y="3564551"/>
            <a:ext cx="691200" cy="691200"/>
          </a:xfrm>
          <a:prstGeom prst="ellipse">
            <a:avLst/>
          </a:prstGeom>
          <a:solidFill>
            <a:srgbClr val="009AA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120"/>
          </a:p>
        </p:txBody>
      </p:sp>
      <p:pic>
        <p:nvPicPr>
          <p:cNvPr id="65" name="Grafik 64" descr="Freisprechanlage Silhouette">
            <a:extLst>
              <a:ext uri="{FF2B5EF4-FFF2-40B4-BE49-F238E27FC236}">
                <a16:creationId xmlns:a16="http://schemas.microsoft.com/office/drawing/2014/main" id="{312F356A-3D20-1AE0-2CC4-76DD1EE987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005" y="3663462"/>
            <a:ext cx="566287" cy="566287"/>
          </a:xfrm>
          <a:prstGeom prst="rect">
            <a:avLst/>
          </a:prstGeom>
        </p:spPr>
      </p:pic>
      <p:pic>
        <p:nvPicPr>
          <p:cNvPr id="67" name="Grafik 66" descr="Kennzeichen Silhouette">
            <a:extLst>
              <a:ext uri="{FF2B5EF4-FFF2-40B4-BE49-F238E27FC236}">
                <a16:creationId xmlns:a16="http://schemas.microsoft.com/office/drawing/2014/main" id="{36597E6F-F856-3360-4296-F365DEC498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05042" y="3710227"/>
            <a:ext cx="488452" cy="48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57723"/>
      </p:ext>
    </p:extLst>
  </p:cSld>
  <p:clrMapOvr>
    <a:masterClrMapping/>
  </p:clrMapOvr>
  <p:transition spd="med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3" grpId="0"/>
      <p:bldP spid="54" grpId="0"/>
      <p:bldP spid="55" grpId="0" animBg="1"/>
      <p:bldP spid="56" grpId="0"/>
      <p:bldP spid="57" grpId="0"/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platzhalter 3">
            <a:extLst>
              <a:ext uri="{FF2B5EF4-FFF2-40B4-BE49-F238E27FC236}">
                <a16:creationId xmlns:a16="http://schemas.microsoft.com/office/drawing/2014/main" id="{4588D110-4C4F-4962-810A-7B5C0226D940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1052284" y="1061499"/>
            <a:ext cx="6922029" cy="20108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de-DE" altLang="de-DE" sz="3733" dirty="0">
                <a:latin typeface="StoneSans"/>
              </a:rPr>
              <a:t>Wir freuen uns auf die weitere Zusammenarbeit!</a:t>
            </a:r>
          </a:p>
          <a:p>
            <a:pPr algn="ctr"/>
            <a:endParaRPr lang="de-DE" altLang="de-DE" sz="1467" dirty="0">
              <a:latin typeface="StoneSans"/>
            </a:endParaRPr>
          </a:p>
          <a:p>
            <a:pPr algn="ctr" defTabSz="486821" eaLnBrk="0" hangingPunct="0">
              <a:spcBef>
                <a:spcPct val="0"/>
              </a:spcBef>
            </a:pPr>
            <a:r>
              <a:rPr lang="de-DE" alt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sym typeface="Gill Sans" pitchFamily="34" charset="-79"/>
              </a:rPr>
              <a:t>bei Fragen wenden Sie sich einfach an</a:t>
            </a:r>
          </a:p>
        </p:txBody>
      </p:sp>
      <p:pic>
        <p:nvPicPr>
          <p:cNvPr id="4" name="Bildplatzhalter 3" descr="Ein Bild, das grün enthält.&#10;&#10;Automatisch generierte Beschreibung">
            <a:extLst>
              <a:ext uri="{FF2B5EF4-FFF2-40B4-BE49-F238E27FC236}">
                <a16:creationId xmlns:a16="http://schemas.microsoft.com/office/drawing/2014/main" id="{C15CA06A-88DC-4DF4-ACDC-4670FA7691C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3" b="-184"/>
          <a:stretch/>
        </p:blipFill>
        <p:spPr bwMode="auto">
          <a:xfrm>
            <a:off x="8144933" y="-14817"/>
            <a:ext cx="4064000" cy="6885517"/>
          </a:xfrm>
          <a:custGeom>
            <a:avLst/>
            <a:gdLst>
              <a:gd name="T0" fmla="*/ 0 w 3047919"/>
              <a:gd name="T1" fmla="*/ 5163511 h 5164765"/>
              <a:gd name="T2" fmla="*/ 1089488 w 3047919"/>
              <a:gd name="T3" fmla="*/ 0 h 5164765"/>
              <a:gd name="T4" fmla="*/ 3047872 w 3047919"/>
              <a:gd name="T5" fmla="*/ 2140 h 5164765"/>
              <a:gd name="T6" fmla="*/ 3047039 w 3047919"/>
              <a:gd name="T7" fmla="*/ 5158197 h 5164765"/>
              <a:gd name="T8" fmla="*/ 0 w 3047919"/>
              <a:gd name="T9" fmla="*/ 5163511 h 51647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47919" h="5164765">
                <a:moveTo>
                  <a:pt x="0" y="5164765"/>
                </a:moveTo>
                <a:lnTo>
                  <a:pt x="1089430" y="0"/>
                </a:lnTo>
                <a:lnTo>
                  <a:pt x="3047710" y="2140"/>
                </a:lnTo>
                <a:cubicBezTo>
                  <a:pt x="3048682" y="1716640"/>
                  <a:pt x="3045905" y="3444949"/>
                  <a:pt x="3046877" y="5159449"/>
                </a:cubicBezTo>
                <a:lnTo>
                  <a:pt x="0" y="516476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" name="Grafik 2" descr="Ein Bild, das Menschliches Gesicht, Person, Lächeln, Kleidung enthält.&#10;&#10;Automatisch generierte Beschreibung">
            <a:extLst>
              <a:ext uri="{FF2B5EF4-FFF2-40B4-BE49-F238E27FC236}">
                <a16:creationId xmlns:a16="http://schemas.microsoft.com/office/drawing/2014/main" id="{714DC612-BEFE-CB8A-7FC7-364BA42F82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9" r="2628" b="20202"/>
          <a:stretch/>
        </p:blipFill>
        <p:spPr>
          <a:xfrm>
            <a:off x="3695734" y="3174937"/>
            <a:ext cx="1635132" cy="1680985"/>
          </a:xfrm>
          <a:prstGeom prst="ellipse">
            <a:avLst/>
          </a:prstGeom>
          <a:ln w="12700" cap="rnd">
            <a:solidFill>
              <a:schemeClr val="bg1"/>
            </a:solidFill>
          </a:ln>
          <a:effectLst/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DCDEF0C-3090-5851-2B48-375F0508FEF5}"/>
              </a:ext>
            </a:extLst>
          </p:cNvPr>
          <p:cNvSpPr txBox="1"/>
          <p:nvPr/>
        </p:nvSpPr>
        <p:spPr>
          <a:xfrm>
            <a:off x="2896068" y="5061182"/>
            <a:ext cx="323446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Franziska Sternhoff</a:t>
            </a:r>
          </a:p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Produktmanagerin für den </a:t>
            </a:r>
          </a:p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</a:rPr>
              <a:t>Vertrieb von Wärmelösungen</a:t>
            </a:r>
          </a:p>
          <a:p>
            <a:pPr algn="ctr"/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StoneSans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0209 165-1850</a:t>
            </a:r>
          </a:p>
          <a:p>
            <a:pPr algn="ctr"/>
            <a:endParaRPr lang="de-DE" sz="1400" dirty="0">
              <a:solidFill>
                <a:schemeClr val="bg1">
                  <a:lumMod val="50000"/>
                </a:schemeClr>
              </a:solidFill>
              <a:latin typeface="StoneSans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521844"/>
      </p:ext>
    </p:extLst>
  </p:cSld>
  <p:clrMapOvr>
    <a:masterClrMapping/>
  </p:clrMapOvr>
  <p:transition spd="med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www.energieagentur-suedwest.de/kommunen/unsere-leistungen-fuer-kommunen/beratung-und-umsetzung/index.php?rex_img_type=lightbox&amp;rex_img_file=letzten_2_phasen_2.png">
            <a:extLst>
              <a:ext uri="{FF2B5EF4-FFF2-40B4-BE49-F238E27FC236}">
                <a16:creationId xmlns:a16="http://schemas.microsoft.com/office/drawing/2014/main" id="{DC1BBA2C-B4F5-44F8-7615-807F43B77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3" y="3795289"/>
            <a:ext cx="3686401" cy="280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 3" descr="Logo+Skyline_Seiten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747" y="6395303"/>
            <a:ext cx="9635436" cy="332256"/>
          </a:xfrm>
          <a:prstGeom prst="rect">
            <a:avLst/>
          </a:prstGeom>
        </p:spPr>
      </p:pic>
      <p:cxnSp>
        <p:nvCxnSpPr>
          <p:cNvPr id="10" name="Gerade Verbindung 9"/>
          <p:cNvCxnSpPr/>
          <p:nvPr/>
        </p:nvCxnSpPr>
        <p:spPr>
          <a:xfrm>
            <a:off x="1854200" y="273212"/>
            <a:ext cx="841230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1823747" y="424951"/>
            <a:ext cx="8454046" cy="41549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r>
              <a:rPr lang="de-DE" sz="2400" b="1" dirty="0"/>
              <a:t>Allgemeine Informationen zur kommunalen Wärmeplanung (</a:t>
            </a:r>
            <a:r>
              <a:rPr lang="de-DE" sz="2400" b="1" dirty="0" err="1"/>
              <a:t>kWP</a:t>
            </a:r>
            <a:r>
              <a:rPr lang="de-DE" sz="2400" b="1" dirty="0"/>
              <a:t>)</a:t>
            </a:r>
            <a:endParaRPr lang="de-DE" sz="2400" dirty="0"/>
          </a:p>
        </p:txBody>
      </p:sp>
      <p:sp>
        <p:nvSpPr>
          <p:cNvPr id="3" name="Textfeld 2"/>
          <p:cNvSpPr txBox="1"/>
          <p:nvPr/>
        </p:nvSpPr>
        <p:spPr>
          <a:xfrm>
            <a:off x="764116" y="1231817"/>
            <a:ext cx="73003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langfristige Strategie zur Verwirklichung einer klimaneutralen Wärmeversorgung </a:t>
            </a:r>
          </a:p>
          <a:p>
            <a:r>
              <a:rPr lang="de-DE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kommunale Pflichtaufgabe: Gesetz für die Wärmeplanung und zur Dekarbonisierung der Wärmenetze (Bundesgesetz WPG vom 20.12.2023, Landesgesetz LWPG vom 10.12.2024): </a:t>
            </a:r>
          </a:p>
          <a:p>
            <a:r>
              <a:rPr lang="de-DE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Wärmeplan muss spätestens alle fünf Jahre überprüft werden </a:t>
            </a:r>
          </a:p>
          <a:p>
            <a:pPr marL="0" lvl="1"/>
            <a:endParaRPr lang="de-DE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dirty="0"/>
              <a:t>Klimaneutralität bis 2045: European Act umgesetzt in deutsches Recht mit §3, Abs. 2, KSG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dirty="0"/>
              <a:t>Weitere Gesetze im Zusammenhang: </a:t>
            </a:r>
            <a:r>
              <a:rPr lang="de-DE" dirty="0" err="1"/>
              <a:t>GModG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70503"/>
            <a:ext cx="2205164" cy="987497"/>
          </a:xfrm>
          <a:prstGeom prst="rect">
            <a:avLst/>
          </a:prstGeom>
        </p:spPr>
      </p:pic>
      <p:pic>
        <p:nvPicPr>
          <p:cNvPr id="2" name="Picture 2" descr="https://www.energieagentur-suedwest.de/waermewende/index.php?rex_img_type=lightbox&amp;rex_img_file=ersten_2_phasen_1.png">
            <a:extLst>
              <a:ext uri="{FF2B5EF4-FFF2-40B4-BE49-F238E27FC236}">
                <a16:creationId xmlns:a16="http://schemas.microsoft.com/office/drawing/2014/main" id="{C106E4C5-30BD-B789-F9BD-6F5C55D8A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508" y="957185"/>
            <a:ext cx="3568516" cy="280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593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113874E-FA9F-B191-3CA8-09087FF082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14.07.2026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871707-1641-EBA7-A57A-4B14763BE3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Contracting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0C01EDC-903B-18F4-2DDB-38CE46452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Wärmelieferung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38CF5BF-E99E-2DBD-8E0E-68383C836E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ELE-</a:t>
            </a:r>
            <a:r>
              <a:rPr lang="de-DE" altLang="de-DE" dirty="0" err="1"/>
              <a:t>Contracting</a:t>
            </a:r>
            <a:r>
              <a:rPr lang="de-DE" altLang="de-DE" dirty="0"/>
              <a:t> Geschäftskunden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14E2F5-0088-0233-D3AB-B7DC452969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371" y="1508788"/>
            <a:ext cx="5664629" cy="4127665"/>
          </a:xfrm>
        </p:spPr>
        <p:txBody>
          <a:bodyPr/>
          <a:lstStyle/>
          <a:p>
            <a:r>
              <a:rPr lang="de-DE" dirty="0"/>
              <a:t>Kurzvorstellung </a:t>
            </a:r>
            <a:r>
              <a:rPr lang="de-DE" dirty="0" err="1"/>
              <a:t>Contracting</a:t>
            </a:r>
            <a:r>
              <a:rPr lang="de-DE" dirty="0"/>
              <a:t>-Wärmelieferung </a:t>
            </a:r>
          </a:p>
          <a:p>
            <a:pPr marL="0" indent="0">
              <a:buNone/>
            </a:pPr>
            <a:r>
              <a:rPr lang="de-DE" dirty="0"/>
              <a:t>    VG Geschäftskunden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9B82F2-CA53-A7CA-219D-CB52232FD0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altLang="de-DE" dirty="0"/>
              <a:t>Inhalt</a:t>
            </a:r>
          </a:p>
          <a:p>
            <a:endParaRPr lang="de-DE" dirty="0"/>
          </a:p>
        </p:txBody>
      </p:sp>
      <p:pic>
        <p:nvPicPr>
          <p:cNvPr id="27" name="Bildplatzhalter 26" descr="Ein Bild, das Glühbirne, Licht enthält.&#10;&#10;Automatisch generierte Beschreibung">
            <a:extLst>
              <a:ext uri="{FF2B5EF4-FFF2-40B4-BE49-F238E27FC236}">
                <a16:creationId xmlns:a16="http://schemas.microsoft.com/office/drawing/2014/main" id="{B33C1E51-BFE4-A726-3C0C-E0FCF6F573F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" b="1831"/>
          <a:stretch>
            <a:fillRect/>
          </a:stretch>
        </p:blipFill>
        <p:spPr/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E3A7D86-C6A9-8FB9-66A2-697EAACC6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" y="2564905"/>
            <a:ext cx="6450271" cy="430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7131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4DF5C-35AE-91CE-2F35-F8A527D2A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platzhalter 1">
            <a:extLst>
              <a:ext uri="{FF2B5EF4-FFF2-40B4-BE49-F238E27FC236}">
                <a16:creationId xmlns:a16="http://schemas.microsoft.com/office/drawing/2014/main" id="{D9920860-9A7F-C1B5-12F5-03011B284BA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431800" y="160867"/>
            <a:ext cx="4032251" cy="387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dirty="0"/>
              <a:t>ELE-</a:t>
            </a:r>
            <a:r>
              <a:rPr lang="de-DE" altLang="de-DE" dirty="0" err="1"/>
              <a:t>Contracting</a:t>
            </a:r>
            <a:r>
              <a:rPr lang="de-DE" altLang="de-DE" dirty="0"/>
              <a:t> Geschäftskunden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0F788A-FF15-A0BE-0DC0-AAD3C1F37D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1316435"/>
            <a:ext cx="10176933" cy="5184907"/>
          </a:xfrm>
        </p:spPr>
        <p:txBody>
          <a:bodyPr/>
          <a:lstStyle/>
          <a:p>
            <a:pPr>
              <a:defRPr/>
            </a:pPr>
            <a:r>
              <a:rPr lang="de-DE" b="1" dirty="0"/>
              <a:t>ELE</a:t>
            </a:r>
            <a:r>
              <a:rPr lang="de-DE" dirty="0"/>
              <a:t> als Contractor plant, finanziert und betreibt die Heiz-/Wärmeanlage. Man bekommt </a:t>
            </a:r>
            <a:r>
              <a:rPr lang="de-DE" b="1" dirty="0"/>
              <a:t>Wärme als Dienstleistung</a:t>
            </a:r>
            <a:r>
              <a:rPr lang="de-DE" dirty="0"/>
              <a:t> (z. B. für Heizung und Warmwasser) geliefert - man kauft nicht primär die Anlage, sondern die </a:t>
            </a:r>
            <a:r>
              <a:rPr lang="de-DE" b="1" dirty="0"/>
              <a:t>Wärme</a:t>
            </a:r>
            <a:r>
              <a:rPr lang="de-DE" dirty="0"/>
              <a:t>.</a:t>
            </a:r>
          </a:p>
          <a:p>
            <a:r>
              <a:rPr lang="de-DE" b="1" dirty="0"/>
              <a:t>Planbare Kosten</a:t>
            </a:r>
            <a:r>
              <a:rPr lang="de-DE" dirty="0"/>
              <a:t> (statt eigener Investition in die Technik)</a:t>
            </a:r>
          </a:p>
          <a:p>
            <a:r>
              <a:rPr lang="de-DE" b="1" dirty="0"/>
              <a:t>Wirtschaftlichkeit &amp; Effizienz</a:t>
            </a:r>
            <a:r>
              <a:rPr lang="de-DE" dirty="0"/>
              <a:t> durch moderne Anlagentechnik</a:t>
            </a:r>
          </a:p>
          <a:p>
            <a:r>
              <a:rPr lang="de-DE" b="1" dirty="0"/>
              <a:t>Entlastung</a:t>
            </a:r>
            <a:r>
              <a:rPr lang="de-DE" dirty="0"/>
              <a:t> beim Betrieb, Service und Instandhaltung</a:t>
            </a:r>
          </a:p>
          <a:p>
            <a:r>
              <a:rPr lang="de-DE" b="1" dirty="0"/>
              <a:t>Emissions-/Klimaschutz</a:t>
            </a:r>
            <a:r>
              <a:rPr lang="de-DE" dirty="0"/>
              <a:t> durch Umstieg auf effizientere bzw. klimafreundlichere Energien</a:t>
            </a:r>
          </a:p>
          <a:p>
            <a:pPr marL="0" indent="0">
              <a:buNone/>
            </a:pPr>
            <a:r>
              <a:rPr lang="de-DE" b="1" dirty="0"/>
              <a:t>    Wer macht was?</a:t>
            </a:r>
          </a:p>
          <a:p>
            <a:r>
              <a:rPr lang="de-DE" b="1" dirty="0"/>
              <a:t>Contractor:</a:t>
            </a:r>
            <a:r>
              <a:rPr lang="de-DE" dirty="0"/>
              <a:t> Anlage bereitstellen, betreiben, warten, verbessern, Wärme liefern</a:t>
            </a:r>
          </a:p>
          <a:p>
            <a:r>
              <a:rPr lang="de-DE" b="1" dirty="0"/>
              <a:t>Kunde/Grundstückseigentümer:</a:t>
            </a:r>
            <a:r>
              <a:rPr lang="de-DE" dirty="0"/>
              <a:t> Technikraum/Übergabestation/Heiz/Verteilsystem </a:t>
            </a:r>
          </a:p>
          <a:p>
            <a:pPr>
              <a:defRPr/>
            </a:pPr>
            <a:r>
              <a:rPr lang="de-DE" b="1" dirty="0"/>
              <a:t>Kosten: </a:t>
            </a:r>
            <a:r>
              <a:rPr lang="de-DE" dirty="0"/>
              <a:t>Grundpreis + Arbeitspreis monatlich</a:t>
            </a:r>
          </a:p>
          <a:p>
            <a:pPr>
              <a:defRPr/>
            </a:pPr>
            <a:r>
              <a:rPr lang="de-DE" b="1" dirty="0"/>
              <a:t>Laufzeit: </a:t>
            </a:r>
            <a:r>
              <a:rPr lang="de-DE" dirty="0"/>
              <a:t>10-Jahre; Verlängerung möglich </a:t>
            </a:r>
            <a:r>
              <a:rPr lang="de-DE" dirty="0" err="1"/>
              <a:t>zb</a:t>
            </a:r>
            <a:r>
              <a:rPr lang="de-DE" dirty="0"/>
              <a:t>. 5-Jahre</a:t>
            </a:r>
          </a:p>
        </p:txBody>
      </p:sp>
      <p:sp>
        <p:nvSpPr>
          <p:cNvPr id="20483" name="Textplatzhalter 3">
            <a:extLst>
              <a:ext uri="{FF2B5EF4-FFF2-40B4-BE49-F238E27FC236}">
                <a16:creationId xmlns:a16="http://schemas.microsoft.com/office/drawing/2014/main" id="{0392D6B4-DF57-3618-4060-C4C94122968F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431800" y="740702"/>
            <a:ext cx="10176933" cy="57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de-DE" altLang="de-DE" dirty="0"/>
              <a:t>Erläuterung </a:t>
            </a:r>
            <a:r>
              <a:rPr lang="de-DE" altLang="de-DE" dirty="0" err="1"/>
              <a:t>Contracting</a:t>
            </a:r>
            <a:r>
              <a:rPr lang="de-DE" altLang="de-DE" dirty="0"/>
              <a:t>-Wärmelieferung:</a:t>
            </a:r>
          </a:p>
        </p:txBody>
      </p:sp>
    </p:spTree>
    <p:extLst>
      <p:ext uri="{BB962C8B-B14F-4D97-AF65-F5344CB8AC3E}">
        <p14:creationId xmlns:p14="http://schemas.microsoft.com/office/powerpoint/2010/main" val="4264584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 descr="Ein Bild, das Im Haus, Würfel, Boden enthält.&#10;&#10;Automatisch generierte Beschreibung">
            <a:extLst>
              <a:ext uri="{FF2B5EF4-FFF2-40B4-BE49-F238E27FC236}">
                <a16:creationId xmlns:a16="http://schemas.microsoft.com/office/drawing/2014/main" id="{01DCB040-E87D-A005-18F8-38AD9AAF88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9" b="5179"/>
          <a:stretch>
            <a:fillRect/>
          </a:stretch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45B1F7-D54B-5860-A9E2-89FA80C234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Noch fragen!?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09D774-7D57-0B36-9D3D-45C3E8E47B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7382" y="2756925"/>
            <a:ext cx="3936437" cy="3552395"/>
          </a:xfrm>
        </p:spPr>
        <p:txBody>
          <a:bodyPr/>
          <a:lstStyle/>
          <a:p>
            <a:r>
              <a:rPr lang="de-DE" sz="1867" dirty="0"/>
              <a:t>Raimund Enning</a:t>
            </a:r>
          </a:p>
          <a:p>
            <a:r>
              <a:rPr lang="de-DE" sz="1867" dirty="0"/>
              <a:t>Raimund.enning@ele.de</a:t>
            </a:r>
          </a:p>
          <a:p>
            <a:r>
              <a:rPr lang="de-DE" sz="1867" dirty="0"/>
              <a:t>Telefon: 0209 165 2178</a:t>
            </a:r>
          </a:p>
          <a:p>
            <a:r>
              <a:rPr lang="de-DE" sz="1867" dirty="0"/>
              <a:t>Mobil: 0173 6561 458</a:t>
            </a:r>
          </a:p>
          <a:p>
            <a:r>
              <a:rPr lang="de-DE" sz="1867" dirty="0"/>
              <a:t>Christian Unfrau</a:t>
            </a:r>
          </a:p>
          <a:p>
            <a:r>
              <a:rPr lang="de-DE" sz="1867" dirty="0"/>
              <a:t>Christian.unfrau@ele.de</a:t>
            </a:r>
          </a:p>
          <a:p>
            <a:r>
              <a:rPr lang="de-DE" sz="1867" dirty="0"/>
              <a:t>Telefon: 0209 165 2347</a:t>
            </a:r>
          </a:p>
          <a:p>
            <a:r>
              <a:rPr lang="de-DE" sz="1867" dirty="0"/>
              <a:t>Mobil: 0173 6614 837</a:t>
            </a:r>
          </a:p>
        </p:txBody>
      </p:sp>
    </p:spTree>
    <p:extLst>
      <p:ext uri="{BB962C8B-B14F-4D97-AF65-F5344CB8AC3E}">
        <p14:creationId xmlns:p14="http://schemas.microsoft.com/office/powerpoint/2010/main" val="203414978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6F8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111AA8-03F0-6C09-9451-93F72E8C2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3" descr="Logo+Skyline_Seiten.eps">
            <a:extLst>
              <a:ext uri="{FF2B5EF4-FFF2-40B4-BE49-F238E27FC236}">
                <a16:creationId xmlns:a16="http://schemas.microsoft.com/office/drawing/2014/main" id="{A438AD95-328E-DF32-6D7B-4B705CB70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899944D-6502-0721-7878-01B0BC8DF8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30061"/>
            <a:ext cx="2295475" cy="102793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AF82343-00EF-3B39-B8BD-CF327C2E5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17758"/>
            <a:ext cx="12192000" cy="4438872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C8323D80-E663-EB8C-4036-8A315C6EB55B}"/>
              </a:ext>
            </a:extLst>
          </p:cNvPr>
          <p:cNvSpPr txBox="1">
            <a:spLocks/>
          </p:cNvSpPr>
          <p:nvPr/>
        </p:nvSpPr>
        <p:spPr>
          <a:xfrm>
            <a:off x="571727" y="456956"/>
            <a:ext cx="10496000" cy="55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Anteil fossiler Energiequellen in Deutschland</a:t>
            </a:r>
          </a:p>
        </p:txBody>
      </p:sp>
    </p:spTree>
    <p:extLst>
      <p:ext uri="{BB962C8B-B14F-4D97-AF65-F5344CB8AC3E}">
        <p14:creationId xmlns:p14="http://schemas.microsoft.com/office/powerpoint/2010/main" val="215037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5EA78D3-2FA3-AC1E-5001-B92CC6F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3" descr="Logo+Skyline_Seiten.eps">
            <a:extLst>
              <a:ext uri="{FF2B5EF4-FFF2-40B4-BE49-F238E27FC236}">
                <a16:creationId xmlns:a16="http://schemas.microsoft.com/office/drawing/2014/main" id="{8D6AF2ED-A301-E66B-AF1A-4C102B8AD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93204069-F916-134E-DFDB-063992604188}"/>
              </a:ext>
            </a:extLst>
          </p:cNvPr>
          <p:cNvSpPr txBox="1">
            <a:spLocks/>
          </p:cNvSpPr>
          <p:nvPr/>
        </p:nvSpPr>
        <p:spPr>
          <a:xfrm>
            <a:off x="447036" y="328133"/>
            <a:ext cx="10496000" cy="9033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Gebietseinteilung für die Wärmeversorgung 2045</a:t>
            </a:r>
            <a:endParaRPr lang="de-DE" sz="1800" b="1" dirty="0">
              <a:latin typeface="+mn-lt"/>
              <a:ea typeface="+mn-ea"/>
              <a:cs typeface="+mn-cs"/>
            </a:endParaRPr>
          </a:p>
          <a:p>
            <a:endParaRPr lang="de-DE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498EDC3-2692-3DE1-A685-6D1943586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5515" y="1079898"/>
            <a:ext cx="7386485" cy="485726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58A574B-2A88-490B-F3A1-EE589F53B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85432"/>
            <a:ext cx="5963920" cy="485726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0019EC6-B8CF-9E8C-4997-C88C704329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4473" y="4670904"/>
            <a:ext cx="3131311" cy="1762812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DAC33ED-A37E-3955-57B5-0DAAFAFFE9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7336" y="5830061"/>
            <a:ext cx="2295475" cy="102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03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E06E7D7-7FCC-CCF0-3403-7F9C26225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+Skyline_Seiten.eps">
            <a:extLst>
              <a:ext uri="{FF2B5EF4-FFF2-40B4-BE49-F238E27FC236}">
                <a16:creationId xmlns:a16="http://schemas.microsoft.com/office/drawing/2014/main" id="{B44C56A9-82F2-D739-2170-C4917A462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74" y="6401044"/>
            <a:ext cx="9468935" cy="326515"/>
          </a:xfrm>
          <a:prstGeom prst="rect">
            <a:avLst/>
          </a:prstGeom>
        </p:spPr>
      </p:pic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DE141B39-B3CB-1298-ADFF-009919C0E9CD}"/>
              </a:ext>
            </a:extLst>
          </p:cNvPr>
          <p:cNvCxnSpPr/>
          <p:nvPr/>
        </p:nvCxnSpPr>
        <p:spPr>
          <a:xfrm>
            <a:off x="1854200" y="273212"/>
            <a:ext cx="841230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el 1">
            <a:extLst>
              <a:ext uri="{FF2B5EF4-FFF2-40B4-BE49-F238E27FC236}">
                <a16:creationId xmlns:a16="http://schemas.microsoft.com/office/drawing/2014/main" id="{1B576B78-D4BC-764C-0F54-0115E2E55D9F}"/>
              </a:ext>
            </a:extLst>
          </p:cNvPr>
          <p:cNvSpPr txBox="1">
            <a:spLocks/>
          </p:cNvSpPr>
          <p:nvPr/>
        </p:nvSpPr>
        <p:spPr>
          <a:xfrm>
            <a:off x="571727" y="456956"/>
            <a:ext cx="10496000" cy="55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Wärmebedarf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96A395E-96EC-3869-B999-C5AE017E0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53062"/>
            <a:ext cx="12192000" cy="455187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7219CAC-3CA0-C44E-E386-8CE5B5556E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87074"/>
            <a:ext cx="2295475" cy="102793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0F6505F-4B2D-F6DB-03FF-30568477B1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65" y="5531751"/>
            <a:ext cx="1491771" cy="19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89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CE9F206-80C1-26DA-E59F-E0473D548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2AD7374-698B-E720-212C-C2F0A623C2A8}"/>
              </a:ext>
            </a:extLst>
          </p:cNvPr>
          <p:cNvSpPr txBox="1"/>
          <p:nvPr/>
        </p:nvSpPr>
        <p:spPr>
          <a:xfrm>
            <a:off x="-71120" y="75932"/>
            <a:ext cx="1199896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de-DE" b="1" dirty="0"/>
          </a:p>
          <a:p>
            <a:pPr>
              <a:buNone/>
            </a:pPr>
            <a:r>
              <a:rPr lang="de-DE" b="1" dirty="0"/>
              <a:t>Was aktuell gilt (aktuelles GEG):</a:t>
            </a:r>
          </a:p>
          <a:p>
            <a:pPr>
              <a:buNone/>
            </a:pPr>
            <a:endParaRPr lang="de-DE" b="1" dirty="0"/>
          </a:p>
          <a:p>
            <a:pPr>
              <a:buFont typeface="Arial" panose="020B0604020202020204" pitchFamily="34" charset="0"/>
              <a:buChar char="•"/>
            </a:pPr>
            <a:r>
              <a:rPr lang="de-DE" b="1" dirty="0"/>
              <a:t>Im Neubau:</a:t>
            </a:r>
            <a:r>
              <a:rPr lang="de-DE" dirty="0"/>
              <a:t> Wer in einem ausgewiesenen Neubaugebiet neu baut, </a:t>
            </a:r>
            <a:r>
              <a:rPr lang="de-DE" i="1" dirty="0"/>
              <a:t>muss</a:t>
            </a:r>
            <a:r>
              <a:rPr lang="de-DE" dirty="0"/>
              <a:t> eine Heizung installieren, die zu mindestens 65 % mit erneuerbaren Energien (EE) betrieben wird.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1" dirty="0"/>
              <a:t>Im Bestand:</a:t>
            </a:r>
            <a:r>
              <a:rPr lang="de-DE" dirty="0"/>
              <a:t> Hier ist die Pflicht </a:t>
            </a:r>
            <a:r>
              <a:rPr lang="de-DE" b="1" dirty="0"/>
              <a:t>an die kommunale Wärmeplanung gekoppelt</a:t>
            </a:r>
            <a:r>
              <a:rPr lang="de-DE" dirty="0"/>
              <a:t>. Für Großstädte (über 100.000 Einwohner) ist die Frist dafür eigentlich der 30. Juni 2026 – diese Frist wurde jedoch kurzfristig verschoben, um einen nahtlosen Übergang zur neuen Gesetzesreform zu ermöglichen.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None/>
            </a:pPr>
            <a:r>
              <a:rPr lang="de-DE" b="1" dirty="0"/>
              <a:t>Die geplante Abschaffung (neues </a:t>
            </a:r>
            <a:r>
              <a:rPr lang="de-DE" b="1" dirty="0" err="1"/>
              <a:t>GModG</a:t>
            </a:r>
            <a:r>
              <a:rPr lang="de-DE" b="1" dirty="0"/>
              <a:t>):</a:t>
            </a:r>
          </a:p>
          <a:p>
            <a:pPr>
              <a:buNone/>
            </a:pPr>
            <a:endParaRPr lang="de-DE" b="1" dirty="0"/>
          </a:p>
          <a:p>
            <a:pPr>
              <a:buNone/>
            </a:pPr>
            <a:r>
              <a:rPr lang="de-DE" dirty="0"/>
              <a:t>Die Bundesregierung hat im Mai 2026 das neue </a:t>
            </a:r>
            <a:r>
              <a:rPr lang="de-DE" b="1" dirty="0"/>
              <a:t>Gebäudemodernisierungsgesetz (</a:t>
            </a:r>
            <a:r>
              <a:rPr lang="de-DE" b="1" dirty="0" err="1"/>
              <a:t>GModG</a:t>
            </a:r>
            <a:r>
              <a:rPr lang="de-DE" b="1" dirty="0"/>
              <a:t>)</a:t>
            </a:r>
            <a:r>
              <a:rPr lang="de-DE" dirty="0"/>
              <a:t> auf den Weg gebracht. Dieses wird das alte GEG ablösen.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1" dirty="0"/>
              <a:t>Kompletter Wegfall der 65 %-Regel:</a:t>
            </a:r>
            <a:r>
              <a:rPr lang="de-DE" dirty="0"/>
              <a:t> Gas- und Ölheizungen bleiben uneingeschränkt erlaubt.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1" dirty="0"/>
              <a:t>Die neue „Bio-Treppe“:</a:t>
            </a:r>
            <a:r>
              <a:rPr lang="de-DE" dirty="0"/>
              <a:t> Es wird ab </a:t>
            </a:r>
            <a:r>
              <a:rPr lang="de-DE" b="1" dirty="0"/>
              <a:t>2029</a:t>
            </a:r>
            <a:r>
              <a:rPr lang="de-DE" dirty="0"/>
              <a:t> stufenweise steigende Pflichtanteile für klimafreundliche, grüne Brennstoffe bei fossilen Anlagen geben. Diese Quote startet 2029 bei 10 % und steigt bis 2040 auf 60 %.</a:t>
            </a:r>
          </a:p>
          <a:p>
            <a:pPr>
              <a:buNone/>
            </a:pPr>
            <a:r>
              <a:rPr lang="de-DE" b="1" dirty="0"/>
              <a:t>Wann ändert sich das?</a:t>
            </a:r>
            <a:r>
              <a:rPr lang="de-DE" dirty="0"/>
              <a:t> Das Gesetzgebungsverfahren für das neue Gebäudemodernisierungsgesetz läuft derzeit. Das offizielle Inkrafttreten und der damit einhergehende finale Wegfall der 65 %-Klausel sind für den </a:t>
            </a:r>
            <a:r>
              <a:rPr lang="de-DE" b="1" dirty="0"/>
              <a:t>1. November 2026</a:t>
            </a:r>
            <a:r>
              <a:rPr lang="de-DE" dirty="0"/>
              <a:t> geplant. </a:t>
            </a:r>
          </a:p>
          <a:p>
            <a:pPr>
              <a:buNone/>
            </a:pPr>
            <a:r>
              <a:rPr lang="de-DE" dirty="0"/>
              <a:t>Bis dahin gilt rein formal noch das alte Recht, wobei wegen der angekündigten Reform in der Praxis kaum noch jemand auf Basis der alten Fristen plant.</a:t>
            </a:r>
          </a:p>
        </p:txBody>
      </p:sp>
      <p:pic>
        <p:nvPicPr>
          <p:cNvPr id="6" name="Bild 3" descr="Logo+Skyline_Seiten.eps">
            <a:extLst>
              <a:ext uri="{FF2B5EF4-FFF2-40B4-BE49-F238E27FC236}">
                <a16:creationId xmlns:a16="http://schemas.microsoft.com/office/drawing/2014/main" id="{7EAA2529-E133-E4D1-8349-7A8AF70FB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D98DCA7-6E37-D4B3-CA95-DE0A8514F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5908975"/>
            <a:ext cx="2119255" cy="94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5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2481A1-5107-19EF-BF2C-FD7C0ED2A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4CCBAEA-F6EB-E092-E4FA-37D354403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2493"/>
            <a:ext cx="12192000" cy="4373059"/>
          </a:xfrm>
          <a:prstGeom prst="rect">
            <a:avLst/>
          </a:prstGeom>
        </p:spPr>
      </p:pic>
      <p:pic>
        <p:nvPicPr>
          <p:cNvPr id="11" name="Bild 3" descr="Logo+Skyline_Seiten.eps">
            <a:extLst>
              <a:ext uri="{FF2B5EF4-FFF2-40B4-BE49-F238E27FC236}">
                <a16:creationId xmlns:a16="http://schemas.microsoft.com/office/drawing/2014/main" id="{A445CC3B-C76E-D85D-167C-632EBAE9F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B59F974-C976-CFF3-534E-CD81E27E4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30061"/>
            <a:ext cx="2295475" cy="102793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D1A7B2BD-677A-12C3-058E-7E1BF86BBCB5}"/>
              </a:ext>
            </a:extLst>
          </p:cNvPr>
          <p:cNvSpPr txBox="1">
            <a:spLocks/>
          </p:cNvSpPr>
          <p:nvPr/>
        </p:nvSpPr>
        <p:spPr>
          <a:xfrm>
            <a:off x="571727" y="210503"/>
            <a:ext cx="10496000" cy="55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Kommunale Wärmeplanung – Rahmenbedingungen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B29239F-F05C-7CB8-3938-E7A433A990A6}"/>
              </a:ext>
            </a:extLst>
          </p:cNvPr>
          <p:cNvSpPr txBox="1"/>
          <p:nvPr/>
        </p:nvSpPr>
        <p:spPr>
          <a:xfrm>
            <a:off x="895350" y="677530"/>
            <a:ext cx="103455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dirty="0"/>
              <a:t>Die Planung soll helfen: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💨 CO₂-Emissionen zu senken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🔋 erneuerbare Energie besser zu nutzen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🏠 Bürgern Orientierung zu geben: </a:t>
            </a:r>
            <a:r>
              <a:rPr lang="de-DE" i="1" dirty="0"/>
              <a:t>Was ist in meinem Gebiet künftig sinnvoll (nicht vorgeschrieben)?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260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F03447-B956-DAAD-CDE6-0B3861F9C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3" descr="Logo+Skyline_Seiten.eps">
            <a:extLst>
              <a:ext uri="{FF2B5EF4-FFF2-40B4-BE49-F238E27FC236}">
                <a16:creationId xmlns:a16="http://schemas.microsoft.com/office/drawing/2014/main" id="{8722918F-ED95-0470-0D6B-2E3933677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0D37886-5C8F-DFD2-0C60-BEDD6EF5AD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30061"/>
            <a:ext cx="2295475" cy="102793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920DC164-0B29-0546-AD42-7CACB45F1195}"/>
              </a:ext>
            </a:extLst>
          </p:cNvPr>
          <p:cNvSpPr txBox="1">
            <a:spLocks/>
          </p:cNvSpPr>
          <p:nvPr/>
        </p:nvSpPr>
        <p:spPr>
          <a:xfrm>
            <a:off x="848000" y="297542"/>
            <a:ext cx="10496000" cy="1916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Herausforderungen der Wärmewende in Bottrop</a:t>
            </a:r>
          </a:p>
          <a:p>
            <a:pPr algn="l"/>
            <a:endParaRPr lang="de-DE" sz="2400" b="1" dirty="0">
              <a:latin typeface="+mn-lt"/>
              <a:ea typeface="+mn-ea"/>
              <a:cs typeface="+mn-cs"/>
            </a:endParaRPr>
          </a:p>
          <a:p>
            <a:pPr algn="l"/>
            <a:r>
              <a:rPr lang="de-DE" sz="24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68% der Wohnwärme wird fossil (überwiegend Erdgas) abgedeckt – </a:t>
            </a:r>
          </a:p>
          <a:p>
            <a:pPr algn="l"/>
            <a:r>
              <a:rPr lang="de-DE" sz="24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Heizungswechsel als größte Herausforderung der Wärmewende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6C49151-3D13-C2C4-62B6-EC878B6F3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45461"/>
            <a:ext cx="12192000" cy="32512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4BD13A76-059E-8AA9-DEA9-343060740AF0}"/>
              </a:ext>
            </a:extLst>
          </p:cNvPr>
          <p:cNvSpPr/>
          <p:nvPr/>
        </p:nvSpPr>
        <p:spPr>
          <a:xfrm>
            <a:off x="133350" y="2045461"/>
            <a:ext cx="11068050" cy="650114"/>
          </a:xfrm>
          <a:prstGeom prst="rect">
            <a:avLst/>
          </a:prstGeom>
          <a:solidFill>
            <a:srgbClr val="F6F8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6F8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67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A5A4D-5234-C670-40A3-7856631A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F8BABD0-BD48-4923-15E5-DDD345F29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39" b="96101" l="2516" r="97664">
                        <a14:foregroundMark x1="9344" y1="29128" x2="9344" y2="29128"/>
                        <a14:foregroundMark x1="3684" y1="17431" x2="8535" y2="30275"/>
                        <a14:foregroundMark x1="8535" y1="30275" x2="8535" y2="30275"/>
                        <a14:foregroundMark x1="18329" y1="17661" x2="32884" y2="45413"/>
                        <a14:foregroundMark x1="32884" y1="45413" x2="27673" y2="55046"/>
                        <a14:foregroundMark x1="27673" y1="55046" x2="20485" y2="49312"/>
                        <a14:foregroundMark x1="3414" y1="17431" x2="10153" y2="26606"/>
                        <a14:foregroundMark x1="10153" y1="26606" x2="4672" y2="30963"/>
                        <a14:foregroundMark x1="4672" y1="30963" x2="4133" y2="30505"/>
                        <a14:foregroundMark x1="2516" y1="20183" x2="2695" y2="35321"/>
                        <a14:foregroundMark x1="4403" y1="51147" x2="9254" y2="58257"/>
                        <a14:foregroundMark x1="9254" y1="58257" x2="5391" y2="57339"/>
                        <a14:foregroundMark x1="3684" y1="69725" x2="8266" y2="83028"/>
                        <a14:foregroundMark x1="8266" y1="83028" x2="2695" y2="82798"/>
                        <a14:foregroundMark x1="4672" y1="95642" x2="12489" y2="96330"/>
                        <a14:foregroundMark x1="17880" y1="95872" x2="26774" y2="94725"/>
                        <a14:foregroundMark x1="26774" y1="94725" x2="32615" y2="95872"/>
                        <a14:foregroundMark x1="16801" y1="67431" x2="19677" y2="81881"/>
                        <a14:foregroundMark x1="19677" y1="81881" x2="17161" y2="77523"/>
                        <a14:foregroundMark x1="30907" y1="69725" x2="34681" y2="85092"/>
                        <a14:foregroundMark x1="34681" y1="85092" x2="30458" y2="77982"/>
                        <a14:foregroundMark x1="30458" y1="77982" x2="30368" y2="77523"/>
                        <a14:foregroundMark x1="79695" y1="16743" x2="75112" y2="15596"/>
                        <a14:foregroundMark x1="75112" y1="15596" x2="64331" y2="27064"/>
                        <a14:foregroundMark x1="64331" y1="27064" x2="62354" y2="40138"/>
                        <a14:foregroundMark x1="84097" y1="19725" x2="91824" y2="32798"/>
                        <a14:foregroundMark x1="91824" y1="32798" x2="93801" y2="48165"/>
                        <a14:foregroundMark x1="93801" y1="48165" x2="93801" y2="64908"/>
                        <a14:foregroundMark x1="93801" y1="64908" x2="92992" y2="72018"/>
                        <a14:foregroundMark x1="97664" y1="39450" x2="97394" y2="58257"/>
                        <a14:foregroundMark x1="75382" y1="7569" x2="79605" y2="7339"/>
                        <a14:foregroundMark x1="70710" y1="88761" x2="75472" y2="90596"/>
                        <a14:foregroundMark x1="75472" y1="90596" x2="77538" y2="87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566" y="1084125"/>
            <a:ext cx="12076867" cy="473092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2330459-0118-EAD4-0AC0-D3103524693B}"/>
              </a:ext>
            </a:extLst>
          </p:cNvPr>
          <p:cNvSpPr txBox="1">
            <a:spLocks/>
          </p:cNvSpPr>
          <p:nvPr/>
        </p:nvSpPr>
        <p:spPr>
          <a:xfrm>
            <a:off x="571727" y="456956"/>
            <a:ext cx="10496000" cy="55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Herausforderung: erschließbare Energiequellen</a:t>
            </a:r>
          </a:p>
        </p:txBody>
      </p:sp>
      <p:pic>
        <p:nvPicPr>
          <p:cNvPr id="2" name="Bild 3" descr="Logo+Skyline_Seiten.eps">
            <a:extLst>
              <a:ext uri="{FF2B5EF4-FFF2-40B4-BE49-F238E27FC236}">
                <a16:creationId xmlns:a16="http://schemas.microsoft.com/office/drawing/2014/main" id="{CEA88654-4F19-1B2B-9110-C3338F5D5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7F5D121-8CBB-881A-08B4-3C0987C032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30061"/>
            <a:ext cx="2295475" cy="1027939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A5A36AD0-548B-92CE-FF82-7C4A124BAE3A}"/>
              </a:ext>
            </a:extLst>
          </p:cNvPr>
          <p:cNvSpPr/>
          <p:nvPr/>
        </p:nvSpPr>
        <p:spPr>
          <a:xfrm rot="879770">
            <a:off x="5066008" y="1712497"/>
            <a:ext cx="2567162" cy="119986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/>
              <a:t>GModG</a:t>
            </a:r>
            <a:endParaRPr lang="de-DE" sz="3200" b="1" dirty="0"/>
          </a:p>
          <a:p>
            <a:pPr algn="ctr"/>
            <a:r>
              <a:rPr lang="de-DE" sz="1400" b="1" dirty="0" err="1"/>
              <a:t>syn</a:t>
            </a:r>
            <a:r>
              <a:rPr lang="de-DE" sz="1400" b="1" dirty="0"/>
              <a:t>-Methan</a:t>
            </a:r>
          </a:p>
          <a:p>
            <a:pPr algn="ctr"/>
            <a:r>
              <a:rPr lang="de-DE" sz="1400" b="1" dirty="0"/>
              <a:t>e-</a:t>
            </a:r>
            <a:r>
              <a:rPr lang="de-DE" sz="1400" b="1" dirty="0" err="1"/>
              <a:t>fuels</a:t>
            </a:r>
            <a:endParaRPr lang="de-DE" sz="1400" b="1" dirty="0"/>
          </a:p>
        </p:txBody>
      </p:sp>
    </p:spTree>
    <p:extLst>
      <p:ext uri="{BB962C8B-B14F-4D97-AF65-F5344CB8AC3E}">
        <p14:creationId xmlns:p14="http://schemas.microsoft.com/office/powerpoint/2010/main" val="427969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B4068-B58D-1179-7251-3A7DB570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3" descr="Logo+Skyline_Seiten.eps">
            <a:extLst>
              <a:ext uri="{FF2B5EF4-FFF2-40B4-BE49-F238E27FC236}">
                <a16:creationId xmlns:a16="http://schemas.microsoft.com/office/drawing/2014/main" id="{7628B8D7-8729-51D9-D6EB-483FBB6E9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74F3427-D4E5-01A9-2E37-15F12A4517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30061"/>
            <a:ext cx="2295475" cy="102793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A0CE3E3-010E-3473-FF2D-B16B5B6B99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991" y="1419370"/>
            <a:ext cx="11946017" cy="441069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46B6D1B-16DD-C7C3-33DE-1ADB90305A45}"/>
              </a:ext>
            </a:extLst>
          </p:cNvPr>
          <p:cNvSpPr txBox="1">
            <a:spLocks/>
          </p:cNvSpPr>
          <p:nvPr/>
        </p:nvSpPr>
        <p:spPr>
          <a:xfrm>
            <a:off x="571727" y="456956"/>
            <a:ext cx="10496000" cy="55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Transformationspfad der Wärmewende in Bottrop</a:t>
            </a:r>
          </a:p>
        </p:txBody>
      </p:sp>
    </p:spTree>
    <p:extLst>
      <p:ext uri="{BB962C8B-B14F-4D97-AF65-F5344CB8AC3E}">
        <p14:creationId xmlns:p14="http://schemas.microsoft.com/office/powerpoint/2010/main" val="1220849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A4E56-F982-AB1F-FF95-44EFD016D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+Skyline_Seiten.eps">
            <a:extLst>
              <a:ext uri="{FF2B5EF4-FFF2-40B4-BE49-F238E27FC236}">
                <a16:creationId xmlns:a16="http://schemas.microsoft.com/office/drawing/2014/main" id="{559959B1-5164-B03C-B950-950A071ED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74" y="6401044"/>
            <a:ext cx="9648735" cy="332715"/>
          </a:xfrm>
          <a:prstGeom prst="rect">
            <a:avLst/>
          </a:prstGeom>
        </p:spPr>
      </p:pic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FC6A584B-C153-0987-F4CF-413BC2D0A519}"/>
              </a:ext>
            </a:extLst>
          </p:cNvPr>
          <p:cNvCxnSpPr/>
          <p:nvPr/>
        </p:nvCxnSpPr>
        <p:spPr>
          <a:xfrm>
            <a:off x="1854200" y="273212"/>
            <a:ext cx="8412302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el 1">
            <a:extLst>
              <a:ext uri="{FF2B5EF4-FFF2-40B4-BE49-F238E27FC236}">
                <a16:creationId xmlns:a16="http://schemas.microsoft.com/office/drawing/2014/main" id="{21BBBB56-05FD-6283-BEF6-89E08ED8FB46}"/>
              </a:ext>
            </a:extLst>
          </p:cNvPr>
          <p:cNvSpPr txBox="1">
            <a:spLocks/>
          </p:cNvSpPr>
          <p:nvPr/>
        </p:nvSpPr>
        <p:spPr>
          <a:xfrm>
            <a:off x="571727" y="456956"/>
            <a:ext cx="10496000" cy="55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  <a:ea typeface="+mn-ea"/>
                <a:cs typeface="+mn-cs"/>
              </a:rPr>
              <a:t>Fokusgebiet Kirchhellen: Entstehung eines Nahwärmenetzes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F6996F5-9853-2525-4EDB-DF1049826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1855"/>
            <a:ext cx="12192000" cy="47306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4A1BAEA-C2FA-850B-AF62-4A2FDC32D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849888"/>
            <a:ext cx="2295475" cy="102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3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22F1016D-F764-C567-836E-258F153EEFE6}"/>
              </a:ext>
            </a:extLst>
          </p:cNvPr>
          <p:cNvSpPr txBox="1"/>
          <p:nvPr/>
        </p:nvSpPr>
        <p:spPr>
          <a:xfrm>
            <a:off x="437736" y="801562"/>
            <a:ext cx="11449877" cy="4971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  <a:spcAft>
                <a:spcPts val="38"/>
              </a:spcAft>
            </a:pPr>
            <a:r>
              <a:rPr lang="de-DE" sz="2400" b="1" dirty="0"/>
              <a:t>GEG (Gebäudeenergiegesetz) -&gt; </a:t>
            </a:r>
            <a:r>
              <a:rPr lang="de-DE" sz="2400" b="1" dirty="0" err="1"/>
              <a:t>GModG</a:t>
            </a:r>
            <a:r>
              <a:rPr lang="de-DE" sz="2400" b="1" dirty="0"/>
              <a:t> (Gebäudemodernisierungsgesetz)</a:t>
            </a:r>
          </a:p>
          <a:p>
            <a:pPr algn="ctr">
              <a:lnSpc>
                <a:spcPts val="3000"/>
              </a:lnSpc>
              <a:spcBef>
                <a:spcPct val="0"/>
              </a:spcBef>
              <a:spcAft>
                <a:spcPts val="38"/>
              </a:spcAft>
            </a:pPr>
            <a:endParaRPr lang="de-DE" sz="100" b="1" dirty="0"/>
          </a:p>
          <a:p>
            <a:pPr algn="ctr">
              <a:lnSpc>
                <a:spcPts val="3000"/>
              </a:lnSpc>
              <a:spcBef>
                <a:spcPct val="0"/>
              </a:spcBef>
              <a:spcAft>
                <a:spcPts val="38"/>
              </a:spcAft>
            </a:pPr>
            <a:endParaRPr lang="de-DE" sz="100" b="0" i="0" dirty="0">
              <a:effectLst/>
              <a:latin typeface="Source Sans Pro" panose="020B0503030403020204" pitchFamily="34" charset="0"/>
            </a:endParaRPr>
          </a:p>
          <a:p>
            <a:pPr marL="276225" indent="-276225" algn="just">
              <a:lnSpc>
                <a:spcPts val="1725"/>
              </a:lnSpc>
              <a:spcAft>
                <a:spcPts val="1500"/>
              </a:spcAft>
              <a:buAutoNum type="arabicPeriod"/>
            </a:pPr>
            <a:r>
              <a:rPr lang="de-DE" b="1" i="0" dirty="0">
                <a:effectLst/>
                <a:latin typeface="Source Sans Pro" panose="020B0503030403020204" pitchFamily="34" charset="0"/>
              </a:rPr>
              <a:t>65% EE-Vorgabe </a:t>
            </a:r>
            <a:r>
              <a:rPr lang="de-DE" b="1" dirty="0">
                <a:latin typeface="Source Sans Pro" panose="020B0503030403020204" pitchFamily="34" charset="0"/>
              </a:rPr>
              <a:t>für Neu- und Bestandsbauten </a:t>
            </a:r>
            <a:r>
              <a:rPr lang="de-DE" b="1" i="0" dirty="0">
                <a:effectLst/>
                <a:latin typeface="Source Sans Pro" panose="020B0503030403020204" pitchFamily="34" charset="0"/>
              </a:rPr>
              <a:t>fällt weg, keine Betriebsverbote fossil betriebener Heizungen</a:t>
            </a:r>
            <a:endParaRPr lang="de-DE" b="0" i="0" dirty="0">
              <a:effectLst/>
              <a:latin typeface="Source Sans Pro" panose="020B0503030403020204" pitchFamily="34" charset="0"/>
            </a:endParaRPr>
          </a:p>
          <a:p>
            <a:pPr algn="just">
              <a:lnSpc>
                <a:spcPts val="1725"/>
              </a:lnSpc>
              <a:spcAft>
                <a:spcPts val="1500"/>
              </a:spcAft>
              <a:buNone/>
            </a:pPr>
            <a:r>
              <a:rPr lang="de-DE" b="1" i="0" dirty="0">
                <a:effectLst/>
                <a:latin typeface="Source Sans Pro" panose="020B0503030403020204" pitchFamily="34" charset="0"/>
              </a:rPr>
              <a:t>2. Eigentümer wählen beim Austausch aus einem Optionskatalog</a:t>
            </a:r>
            <a:endParaRPr lang="de-DE" b="0" i="0" dirty="0">
              <a:effectLst/>
              <a:latin typeface="Source Sans Pro" panose="020B0503030403020204" pitchFamily="34" charset="0"/>
            </a:endParaRPr>
          </a:p>
          <a:p>
            <a:pPr marL="466725" indent="-285750" algn="just">
              <a:lnSpc>
                <a:spcPts val="1725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  <a:latin typeface="Source Sans Pro" panose="020B0503030403020204" pitchFamily="34" charset="0"/>
              </a:rPr>
              <a:t>Wärmepumpe, Nah- und Fernwärme, Hybrid, Biomasse; weiterhin auch Gas/Öl (mit Biotreppe)</a:t>
            </a:r>
            <a:endParaRPr lang="de-DE" b="1" i="0" dirty="0">
              <a:effectLst/>
              <a:latin typeface="Source Sans Pro" panose="020B0503030403020204" pitchFamily="34" charset="0"/>
            </a:endParaRPr>
          </a:p>
          <a:p>
            <a:pPr marL="466725" indent="-285750" algn="just">
              <a:lnSpc>
                <a:spcPts val="1725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  <a:latin typeface="Source Sans Pro" panose="020B0503030403020204" pitchFamily="34" charset="0"/>
              </a:rPr>
              <a:t>Wer ab Inkrafttreten (10.07.2026) neu</a:t>
            </a:r>
            <a:r>
              <a:rPr lang="de-DE" dirty="0">
                <a:latin typeface="Source Sans Pro" panose="020B0503030403020204" pitchFamily="34" charset="0"/>
              </a:rPr>
              <a:t>e</a:t>
            </a:r>
            <a:r>
              <a:rPr lang="de-DE" b="0" i="0" dirty="0">
                <a:effectLst/>
                <a:latin typeface="Source Sans Pro" panose="020B0503030403020204" pitchFamily="34" charset="0"/>
              </a:rPr>
              <a:t> Öl- oder Gasheizungen einbaut, muss diese ab 01.01.2029 mit einem steigenden Anteil klimafreundlicher Brennstoffe betreiben („Bio-Treppe“).</a:t>
            </a:r>
          </a:p>
          <a:p>
            <a:pPr marL="466725" indent="-285750" algn="just">
              <a:lnSpc>
                <a:spcPts val="1725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  <a:latin typeface="Source Sans Pro" panose="020B0503030403020204" pitchFamily="34" charset="0"/>
              </a:rPr>
              <a:t>Start: mindestens 10% ab 2029, weitere Anstiege auf 60% bis 2040 in drei Stufen</a:t>
            </a:r>
          </a:p>
          <a:p>
            <a:pPr algn="just">
              <a:lnSpc>
                <a:spcPts val="1725"/>
              </a:lnSpc>
              <a:spcAft>
                <a:spcPts val="1500"/>
              </a:spcAft>
              <a:buNone/>
            </a:pPr>
            <a:r>
              <a:rPr lang="de-DE" b="1" dirty="0">
                <a:latin typeface="Source Sans Pro" panose="020B0503030403020204" pitchFamily="34" charset="0"/>
              </a:rPr>
              <a:t>3</a:t>
            </a:r>
            <a:r>
              <a:rPr lang="de-DE" b="1" i="0" dirty="0">
                <a:effectLst/>
                <a:latin typeface="Source Sans Pro" panose="020B0503030403020204" pitchFamily="34" charset="0"/>
              </a:rPr>
              <a:t>. Zusätzliche Grüngas-/Grünölquote ab 2028 </a:t>
            </a:r>
            <a:r>
              <a:rPr lang="de-DE" i="0" dirty="0">
                <a:effectLst/>
                <a:latin typeface="Source Sans Pro" panose="020B0503030403020204" pitchFamily="34" charset="0"/>
              </a:rPr>
              <a:t>(Lieferkette)</a:t>
            </a:r>
          </a:p>
          <a:p>
            <a:pPr algn="just">
              <a:lnSpc>
                <a:spcPts val="1725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de-DE" b="0" i="0" dirty="0">
                <a:effectLst/>
                <a:latin typeface="Source Sans Pro" panose="020B0503030403020204" pitchFamily="34" charset="0"/>
              </a:rPr>
              <a:t>  Ab 2028 soll eine moderate Bio-Quote bis zu 1% starten, verpflichtend für Inverkehrbringer (Gas/Heizöl)</a:t>
            </a:r>
          </a:p>
          <a:p>
            <a:pPr algn="just">
              <a:lnSpc>
                <a:spcPts val="1725"/>
              </a:lnSpc>
              <a:spcAft>
                <a:spcPts val="1500"/>
              </a:spcAft>
              <a:buNone/>
            </a:pPr>
            <a:r>
              <a:rPr lang="de-DE" b="1" dirty="0">
                <a:latin typeface="Source Sans Pro" panose="020B0503030403020204" pitchFamily="34" charset="0"/>
              </a:rPr>
              <a:t>4</a:t>
            </a:r>
            <a:r>
              <a:rPr lang="de-DE" b="1" i="0" dirty="0">
                <a:effectLst/>
                <a:latin typeface="Source Sans Pro" panose="020B0503030403020204" pitchFamily="34" charset="0"/>
              </a:rPr>
              <a:t>. Förderung bleibt politisch zugesagt, mindestens bis 2029 </a:t>
            </a:r>
            <a:r>
              <a:rPr lang="de-DE" i="0" dirty="0">
                <a:effectLst/>
                <a:latin typeface="Source Sans Pro" panose="020B0503030403020204" pitchFamily="34" charset="0"/>
              </a:rPr>
              <a:t>(geringerer Umfang)</a:t>
            </a:r>
            <a:endParaRPr lang="de-DE" b="1" i="0" dirty="0">
              <a:effectLst/>
              <a:latin typeface="Source Sans Pro" panose="020B0503030403020204" pitchFamily="34" charset="0"/>
            </a:endParaRPr>
          </a:p>
          <a:p>
            <a:pPr algn="just">
              <a:lnSpc>
                <a:spcPts val="1725"/>
              </a:lnSpc>
              <a:spcAft>
                <a:spcPts val="1500"/>
              </a:spcAft>
              <a:buNone/>
            </a:pPr>
            <a:r>
              <a:rPr lang="de-DE" b="1" dirty="0">
                <a:solidFill>
                  <a:srgbClr val="FF0000"/>
                </a:solidFill>
                <a:latin typeface="Source Sans Pro" panose="020B0503030403020204" pitchFamily="34" charset="0"/>
              </a:rPr>
              <a:t>	</a:t>
            </a:r>
            <a:endParaRPr lang="de-DE" b="0" i="0" dirty="0">
              <a:solidFill>
                <a:srgbClr val="FF0000"/>
              </a:solidFill>
              <a:effectLst/>
              <a:latin typeface="Source Sans Pro" panose="020B0503030403020204" pitchFamily="34" charset="0"/>
            </a:endParaRPr>
          </a:p>
        </p:txBody>
      </p:sp>
      <p:pic>
        <p:nvPicPr>
          <p:cNvPr id="6" name="Bild 3" descr="Logo+Skyline_Seiten.eps">
            <a:extLst>
              <a:ext uri="{FF2B5EF4-FFF2-40B4-BE49-F238E27FC236}">
                <a16:creationId xmlns:a16="http://schemas.microsoft.com/office/drawing/2014/main" id="{FC733AC0-BC23-CEF7-1FD4-11AC5F022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11" y="6401044"/>
            <a:ext cx="9778365" cy="33718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1BCAD47-613A-43BE-3FC5-62CDF5394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6" b="89850" l="6145" r="93603">
                        <a14:foregroundMark x1="21886" y1="45489" x2="21886" y2="45489"/>
                        <a14:foregroundMark x1="10269" y1="58647" x2="10269" y2="58647"/>
                        <a14:foregroundMark x1="6145" y1="60526" x2="6145" y2="60526"/>
                        <a14:foregroundMark x1="45202" y1="80827" x2="45202" y2="80827"/>
                        <a14:foregroundMark x1="47138" y1="80639" x2="47138" y2="80639"/>
                        <a14:foregroundMark x1="47054" y1="84211" x2="47306" y2="81955"/>
                        <a14:foregroundMark x1="49074" y1="81767" x2="49074" y2="83083"/>
                        <a14:foregroundMark x1="54377" y1="80639" x2="54377" y2="82143"/>
                        <a14:foregroundMark x1="58923" y1="79887" x2="59175" y2="81767"/>
                        <a14:foregroundMark x1="62205" y1="81391" x2="62205" y2="83459"/>
                        <a14:foregroundMark x1="65572" y1="82519" x2="66077" y2="83647"/>
                        <a14:foregroundMark x1="65404" y1="82143" x2="65572" y2="82519"/>
                        <a14:foregroundMark x1="72391" y1="81391" x2="72727" y2="83083"/>
                        <a14:foregroundMark x1="75000" y1="80075" x2="75000" y2="80075"/>
                        <a14:foregroundMark x1="79630" y1="81015" x2="79798" y2="81767"/>
                        <a14:foregroundMark x1="83586" y1="80451" x2="83586" y2="80451"/>
                        <a14:foregroundMark x1="86532" y1="81015" x2="86532" y2="81015"/>
                        <a14:foregroundMark x1="92088" y1="80639" x2="92088" y2="80639"/>
                        <a14:foregroundMark x1="91414" y1="66729" x2="91414" y2="66729"/>
                        <a14:foregroundMark x1="91498" y1="67857" x2="91498" y2="67857"/>
                        <a14:foregroundMark x1="93603" y1="67293" x2="93603" y2="67293"/>
                        <a14:foregroundMark x1="82744" y1="65038" x2="82744" y2="65038"/>
                        <a14:foregroundMark x1="84764" y1="63910" x2="84764" y2="63910"/>
                        <a14:foregroundMark x1="86785" y1="65789" x2="86785" y2="65789"/>
                        <a14:foregroundMark x1="89983" y1="65414" x2="89983" y2="65414"/>
                        <a14:foregroundMark x1="78367" y1="64474" x2="78367" y2="64474"/>
                        <a14:foregroundMark x1="80135" y1="65038" x2="80135" y2="65038"/>
                        <a14:foregroundMark x1="73064" y1="65977" x2="73064" y2="65977"/>
                        <a14:foregroundMark x1="71212" y1="66729" x2="71212" y2="66729"/>
                        <a14:foregroundMark x1="69697" y1="65789" x2="69697" y2="65789"/>
                        <a14:foregroundMark x1="66498" y1="65602" x2="66498" y2="65602"/>
                        <a14:foregroundMark x1="65236" y1="67105" x2="65236" y2="67105"/>
                        <a14:foregroundMark x1="63468" y1="69173" x2="63468" y2="69173"/>
                        <a14:foregroundMark x1="62458" y1="67293" x2="62458" y2="67293"/>
                        <a14:foregroundMark x1="59259" y1="65789" x2="59259" y2="65789"/>
                        <a14:foregroundMark x1="59259" y1="62406" x2="59259" y2="62406"/>
                        <a14:foregroundMark x1="57239" y1="64662" x2="57239" y2="64662"/>
                        <a14:foregroundMark x1="55976" y1="67293" x2="55976" y2="67293"/>
                        <a14:foregroundMark x1="53283" y1="66917" x2="53283" y2="66917"/>
                        <a14:foregroundMark x1="51010" y1="67481" x2="51010" y2="67481"/>
                        <a14:foregroundMark x1="47811" y1="67481" x2="47811" y2="67481"/>
                        <a14:foregroundMark x1="44949" y1="67481" x2="44949" y2="67481"/>
                        <a14:foregroundMark x1="41919" y1="66917" x2="41919" y2="66917"/>
                        <a14:foregroundMark x1="15404" y1="63346" x2="15404" y2="63346"/>
                        <a14:backgroundMark x1="49832" y1="67293" x2="49832" y2="67293"/>
                        <a14:backgroundMark x1="55219" y1="68985" x2="55219" y2="68985"/>
                        <a14:backgroundMark x1="61532" y1="67481" x2="61532" y2="67481"/>
                        <a14:backgroundMark x1="77104" y1="64098" x2="77104" y2="64098"/>
                        <a14:backgroundMark x1="77694" y1="68797" x2="77694" y2="68797"/>
                        <a14:backgroundMark x1="80471" y1="67293" x2="80471" y2="67293"/>
                        <a14:backgroundMark x1="89394" y1="67857" x2="89394" y2="67857"/>
                        <a14:backgroundMark x1="92340" y1="67669" x2="92340" y2="67669"/>
                        <a14:backgroundMark x1="93687" y1="67293" x2="93687" y2="67293"/>
                        <a14:backgroundMark x1="93687" y1="67669" x2="93687" y2="67669"/>
                        <a14:backgroundMark x1="82912" y1="83835" x2="82912" y2="83835"/>
                        <a14:backgroundMark x1="71801" y1="83271" x2="71801" y2="83271"/>
                        <a14:backgroundMark x1="66246" y1="83647" x2="66246" y2="83647"/>
                        <a14:backgroundMark x1="64731" y1="82519" x2="64731" y2="82519"/>
                        <a14:backgroundMark x1="66162" y1="83835" x2="66162" y2="838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6057242"/>
            <a:ext cx="1788160" cy="80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68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+Skyline_Seiten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164" y="6364251"/>
            <a:ext cx="9731566" cy="29794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70503"/>
            <a:ext cx="2205164" cy="98749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 flipH="1">
            <a:off x="1635125" y="636593"/>
            <a:ext cx="84123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Vielen Dank für Ihre Aufmerksamkeit! </a:t>
            </a:r>
            <a:endParaRPr lang="de-DE" sz="2400" dirty="0"/>
          </a:p>
          <a:p>
            <a:pPr algn="ctr"/>
            <a:r>
              <a:rPr lang="de-DE" sz="2400" dirty="0"/>
              <a:t>Gibt es Rückfragen?</a:t>
            </a:r>
          </a:p>
          <a:p>
            <a:pPr lvl="1"/>
            <a:r>
              <a:rPr lang="de-DE" sz="2400" dirty="0"/>
              <a:t> </a:t>
            </a:r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7070947" y="1796218"/>
            <a:ext cx="4579200" cy="353048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Kontakt für spätere Rückfragen: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Fachbereich Stadterneuerung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Team </a:t>
            </a:r>
            <a:r>
              <a:rPr lang="de-DE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prima.klima.Kirchhellen</a:t>
            </a:r>
            <a:endParaRPr lang="de-D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Helen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Cammerzell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helen.cammerzell@bottrop.de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02041-70-4602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Leon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Jaskulski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leon.jaskulski@bottrop.de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02041-70-3329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Dr. Klaus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Rammert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-Bentlage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klaus.rammert-bentlage@bottrop.de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02041-70 3313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500"/>
              </a:spcBef>
              <a:buNone/>
            </a:pPr>
            <a:b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E251574-6085-5DE3-A840-3EAB3856D5E3}"/>
              </a:ext>
            </a:extLst>
          </p:cNvPr>
          <p:cNvSpPr txBox="1"/>
          <p:nvPr/>
        </p:nvSpPr>
        <p:spPr>
          <a:xfrm>
            <a:off x="819856" y="1821105"/>
            <a:ext cx="5985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Downloadlink KWP:</a:t>
            </a:r>
          </a:p>
          <a:p>
            <a:r>
              <a:rPr lang="de-D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https://www.bottrop.de/klima-umwelt-natur/klimastadt/aktuelles/Kommunaler-Waermeplan.php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D1EAFD8-0551-873E-D00F-DCE6AF738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41" y="2544568"/>
            <a:ext cx="60960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707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1246</Words>
  <Application>Microsoft Office PowerPoint</Application>
  <PresentationFormat>Breitbild</PresentationFormat>
  <Paragraphs>206</Paragraphs>
  <Slides>27</Slides>
  <Notes>21</Notes>
  <HiddenSlides>4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Calibri Light</vt:lpstr>
      <vt:lpstr>Lucida Grande</vt:lpstr>
      <vt:lpstr>Source Sans Pro</vt:lpstr>
      <vt:lpstr>StoneSans</vt:lpstr>
      <vt:lpstr>Symbol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Stadt Bottrop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Klaus Rammert-Bentlage</dc:creator>
  <cp:lastModifiedBy>Helen Cammerzell</cp:lastModifiedBy>
  <cp:revision>13</cp:revision>
  <dcterms:created xsi:type="dcterms:W3CDTF">2026-06-24T09:11:10Z</dcterms:created>
  <dcterms:modified xsi:type="dcterms:W3CDTF">2026-07-14T11:04:55Z</dcterms:modified>
</cp:coreProperties>
</file>